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6"/>
  </p:notesMasterIdLst>
  <p:sldIdLst>
    <p:sldId id="256" r:id="rId2"/>
    <p:sldId id="445" r:id="rId3"/>
    <p:sldId id="863" r:id="rId4"/>
    <p:sldId id="260" r:id="rId5"/>
    <p:sldId id="866" r:id="rId6"/>
    <p:sldId id="272" r:id="rId7"/>
    <p:sldId id="868" r:id="rId8"/>
    <p:sldId id="869" r:id="rId9"/>
    <p:sldId id="894" r:id="rId10"/>
    <p:sldId id="871" r:id="rId11"/>
    <p:sldId id="870" r:id="rId12"/>
    <p:sldId id="867" r:id="rId13"/>
    <p:sldId id="872" r:id="rId14"/>
    <p:sldId id="893" r:id="rId15"/>
    <p:sldId id="269" r:id="rId16"/>
    <p:sldId id="875" r:id="rId17"/>
    <p:sldId id="895" r:id="rId18"/>
    <p:sldId id="874" r:id="rId19"/>
    <p:sldId id="268" r:id="rId20"/>
    <p:sldId id="876" r:id="rId21"/>
    <p:sldId id="896" r:id="rId22"/>
    <p:sldId id="270" r:id="rId23"/>
    <p:sldId id="865" r:id="rId24"/>
    <p:sldId id="89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94660"/>
  </p:normalViewPr>
  <p:slideViewPr>
    <p:cSldViewPr snapToGrid="0">
      <p:cViewPr varScale="1">
        <p:scale>
          <a:sx n="65" d="100"/>
          <a:sy n="65" d="100"/>
        </p:scale>
        <p:origin x="73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81CBD5-EA48-4417-9417-FCB937904D6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DC889A33-2ADB-44CE-B499-92498A4D3D8F}">
      <dgm:prSet phldrT="[Text]" custT="1"/>
      <dgm:spPr/>
      <dgm:t>
        <a:bodyPr/>
        <a:lstStyle/>
        <a:p>
          <a:r>
            <a:rPr lang="en-US" sz="1400" dirty="0"/>
            <a:t>Supervised ML</a:t>
          </a:r>
        </a:p>
        <a:p>
          <a:r>
            <a:rPr lang="en-US" sz="1400" dirty="0"/>
            <a:t>(Target Variables)</a:t>
          </a:r>
          <a:endParaRPr lang="en-IN" sz="1400" dirty="0"/>
        </a:p>
      </dgm:t>
    </dgm:pt>
    <dgm:pt modelId="{76CD1ABF-C343-4DA5-88AF-22F2F408B522}" type="parTrans" cxnId="{9F885522-26CA-4B7A-89E3-238A8EA4E669}">
      <dgm:prSet/>
      <dgm:spPr/>
      <dgm:t>
        <a:bodyPr/>
        <a:lstStyle/>
        <a:p>
          <a:endParaRPr lang="en-IN" sz="1000"/>
        </a:p>
      </dgm:t>
    </dgm:pt>
    <dgm:pt modelId="{8E993672-2FDF-43A0-92CB-A12DB99F7E60}" type="sibTrans" cxnId="{9F885522-26CA-4B7A-89E3-238A8EA4E669}">
      <dgm:prSet/>
      <dgm:spPr/>
      <dgm:t>
        <a:bodyPr/>
        <a:lstStyle/>
        <a:p>
          <a:endParaRPr lang="en-IN" sz="1000"/>
        </a:p>
      </dgm:t>
    </dgm:pt>
    <dgm:pt modelId="{F16EE1EF-E459-4FBB-870C-7EAE8FC52AA8}">
      <dgm:prSet phldrT="[Text]" custT="1"/>
      <dgm:spPr/>
      <dgm:t>
        <a:bodyPr/>
        <a:lstStyle/>
        <a:p>
          <a:r>
            <a:rPr lang="en-IN" sz="1400" kern="1200" dirty="0">
              <a:solidFill>
                <a:prstClr val="white"/>
              </a:solidFill>
              <a:latin typeface="Trebuchet MS" panose="020B0603020202020204"/>
              <a:ea typeface="+mn-ea"/>
              <a:cs typeface="+mn-cs"/>
            </a:rPr>
            <a:t>Classification</a:t>
          </a:r>
        </a:p>
      </dgm:t>
    </dgm:pt>
    <dgm:pt modelId="{69CABDB9-5007-43C6-AA54-86F892A32636}" type="parTrans" cxnId="{240A284F-6074-41DB-8E0D-76C5B41FCDEC}">
      <dgm:prSet/>
      <dgm:spPr/>
      <dgm:t>
        <a:bodyPr/>
        <a:lstStyle/>
        <a:p>
          <a:endParaRPr lang="en-IN" sz="1000"/>
        </a:p>
      </dgm:t>
    </dgm:pt>
    <dgm:pt modelId="{7DC32C17-9C19-4C77-AFE1-AD2E27CAD973}" type="sibTrans" cxnId="{240A284F-6074-41DB-8E0D-76C5B41FCDEC}">
      <dgm:prSet/>
      <dgm:spPr/>
      <dgm:t>
        <a:bodyPr/>
        <a:lstStyle/>
        <a:p>
          <a:endParaRPr lang="en-IN" sz="1000"/>
        </a:p>
      </dgm:t>
    </dgm:pt>
    <dgm:pt modelId="{FFC6566D-B217-4030-ABC4-0ACE3317E82E}">
      <dgm:prSet custT="1"/>
      <dgm:spPr/>
      <dgm:t>
        <a:bodyPr/>
        <a:lstStyle/>
        <a:p>
          <a:r>
            <a:rPr lang="en-US" sz="1400" dirty="0"/>
            <a:t>Regression</a:t>
          </a:r>
          <a:endParaRPr lang="en-IN" sz="1400" dirty="0"/>
        </a:p>
      </dgm:t>
    </dgm:pt>
    <dgm:pt modelId="{3D0DAE20-271A-4AD7-9EF7-749F10ADD5B5}" type="parTrans" cxnId="{EB234E0C-441F-468D-8B98-66774D69FCA9}">
      <dgm:prSet/>
      <dgm:spPr/>
      <dgm:t>
        <a:bodyPr/>
        <a:lstStyle/>
        <a:p>
          <a:endParaRPr lang="en-IN" sz="1200"/>
        </a:p>
      </dgm:t>
    </dgm:pt>
    <dgm:pt modelId="{610D6EBA-D306-42D1-9418-3941505BC3FF}" type="sibTrans" cxnId="{EB234E0C-441F-468D-8B98-66774D69FCA9}">
      <dgm:prSet/>
      <dgm:spPr/>
      <dgm:t>
        <a:bodyPr/>
        <a:lstStyle/>
        <a:p>
          <a:endParaRPr lang="en-IN" sz="1200"/>
        </a:p>
      </dgm:t>
    </dgm:pt>
    <dgm:pt modelId="{6220FBFB-3C80-4EAA-BF2F-19A14E80B690}">
      <dgm:prSet custT="1"/>
      <dgm:spPr/>
      <dgm:t>
        <a:bodyPr/>
        <a:lstStyle/>
        <a:p>
          <a:r>
            <a:rPr lang="en-US" sz="1400" dirty="0"/>
            <a:t>Linear Regression (Causal) , Decision </a:t>
          </a:r>
          <a:r>
            <a:rPr lang="en-US" sz="1400" dirty="0" err="1"/>
            <a:t>Tree,Random</a:t>
          </a:r>
          <a:r>
            <a:rPr lang="en-US" sz="1400" dirty="0"/>
            <a:t> Forest, Boosting, Neural </a:t>
          </a:r>
          <a:r>
            <a:rPr lang="en-US" sz="1400" dirty="0" err="1"/>
            <a:t>Network,SVM</a:t>
          </a:r>
          <a:endParaRPr lang="en-IN" sz="1400" dirty="0"/>
        </a:p>
      </dgm:t>
    </dgm:pt>
    <dgm:pt modelId="{AB1B5D11-BEBC-46C7-9A78-22051B16C313}" type="parTrans" cxnId="{295353B6-2F5A-40E0-A537-2F065886B32C}">
      <dgm:prSet/>
      <dgm:spPr/>
      <dgm:t>
        <a:bodyPr/>
        <a:lstStyle/>
        <a:p>
          <a:endParaRPr lang="en-IN"/>
        </a:p>
      </dgm:t>
    </dgm:pt>
    <dgm:pt modelId="{9C1090FF-1F50-49FD-8195-C4CE7AE0910A}" type="sibTrans" cxnId="{295353B6-2F5A-40E0-A537-2F065886B32C}">
      <dgm:prSet/>
      <dgm:spPr/>
      <dgm:t>
        <a:bodyPr/>
        <a:lstStyle/>
        <a:p>
          <a:endParaRPr lang="en-IN"/>
        </a:p>
      </dgm:t>
    </dgm:pt>
    <dgm:pt modelId="{BB945297-D97F-48E7-B8EB-419774D2E9BE}">
      <dgm:prSet custT="1"/>
      <dgm:spPr/>
      <dgm:t>
        <a:bodyPr/>
        <a:lstStyle/>
        <a:p>
          <a:r>
            <a:rPr lang="en-US" sz="1400" dirty="0"/>
            <a:t>Logistic Regression , Decision Tree, ,Random Forest, Boosting, Neural </a:t>
          </a:r>
          <a:r>
            <a:rPr lang="en-US" sz="1400" dirty="0" err="1"/>
            <a:t>Network,SVM</a:t>
          </a:r>
          <a:endParaRPr lang="en-IN" sz="1400" dirty="0"/>
        </a:p>
      </dgm:t>
    </dgm:pt>
    <dgm:pt modelId="{798927BB-77BB-4C8B-905B-5CB7ADACBC7A}" type="parTrans" cxnId="{C0B81039-80FB-4A05-9995-218B8C791C0B}">
      <dgm:prSet/>
      <dgm:spPr/>
    </dgm:pt>
    <dgm:pt modelId="{B7C58D15-4291-4505-93A4-6B0D52F89D5B}" type="sibTrans" cxnId="{C0B81039-80FB-4A05-9995-218B8C791C0B}">
      <dgm:prSet/>
      <dgm:spPr/>
    </dgm:pt>
    <dgm:pt modelId="{DF5DE229-22AC-4657-9006-0D4C33A85328}" type="pres">
      <dgm:prSet presAssocID="{8781CBD5-EA48-4417-9417-FCB937904D6B}" presName="hierChild1" presStyleCnt="0">
        <dgm:presLayoutVars>
          <dgm:orgChart val="1"/>
          <dgm:chPref val="1"/>
          <dgm:dir/>
          <dgm:animOne val="branch"/>
          <dgm:animLvl val="lvl"/>
          <dgm:resizeHandles/>
        </dgm:presLayoutVars>
      </dgm:prSet>
      <dgm:spPr/>
    </dgm:pt>
    <dgm:pt modelId="{0DAC972D-BA0A-478A-943A-6864D2AAE205}" type="pres">
      <dgm:prSet presAssocID="{DC889A33-2ADB-44CE-B499-92498A4D3D8F}" presName="hierRoot1" presStyleCnt="0">
        <dgm:presLayoutVars>
          <dgm:hierBranch val="init"/>
        </dgm:presLayoutVars>
      </dgm:prSet>
      <dgm:spPr/>
    </dgm:pt>
    <dgm:pt modelId="{2519BDED-E2DB-4BD9-8438-DC87ACFF044F}" type="pres">
      <dgm:prSet presAssocID="{DC889A33-2ADB-44CE-B499-92498A4D3D8F}" presName="rootComposite1" presStyleCnt="0"/>
      <dgm:spPr/>
    </dgm:pt>
    <dgm:pt modelId="{65635382-5B08-456C-96AB-D85A3C61A94D}" type="pres">
      <dgm:prSet presAssocID="{DC889A33-2ADB-44CE-B499-92498A4D3D8F}" presName="rootText1" presStyleLbl="node0" presStyleIdx="0" presStyleCnt="1">
        <dgm:presLayoutVars>
          <dgm:chPref val="3"/>
        </dgm:presLayoutVars>
      </dgm:prSet>
      <dgm:spPr/>
    </dgm:pt>
    <dgm:pt modelId="{7175B93A-81BE-46C7-9B64-FE3173645DE8}" type="pres">
      <dgm:prSet presAssocID="{DC889A33-2ADB-44CE-B499-92498A4D3D8F}" presName="rootConnector1" presStyleLbl="node1" presStyleIdx="0" presStyleCnt="0"/>
      <dgm:spPr/>
    </dgm:pt>
    <dgm:pt modelId="{B246EC64-6C94-4944-9CAA-7FC0ADF1B4FE}" type="pres">
      <dgm:prSet presAssocID="{DC889A33-2ADB-44CE-B499-92498A4D3D8F}" presName="hierChild2" presStyleCnt="0"/>
      <dgm:spPr/>
    </dgm:pt>
    <dgm:pt modelId="{742C90C9-1601-43A8-8AA1-DBAF0F744752}" type="pres">
      <dgm:prSet presAssocID="{3D0DAE20-271A-4AD7-9EF7-749F10ADD5B5}" presName="Name37" presStyleLbl="parChTrans1D2" presStyleIdx="0" presStyleCnt="2"/>
      <dgm:spPr/>
    </dgm:pt>
    <dgm:pt modelId="{330A3D3C-5A66-44D0-B394-02167E2EC5DD}" type="pres">
      <dgm:prSet presAssocID="{FFC6566D-B217-4030-ABC4-0ACE3317E82E}" presName="hierRoot2" presStyleCnt="0">
        <dgm:presLayoutVars>
          <dgm:hierBranch val="init"/>
        </dgm:presLayoutVars>
      </dgm:prSet>
      <dgm:spPr/>
    </dgm:pt>
    <dgm:pt modelId="{DFC7DACA-1CF4-4AB3-8954-CA66944EF3AB}" type="pres">
      <dgm:prSet presAssocID="{FFC6566D-B217-4030-ABC4-0ACE3317E82E}" presName="rootComposite" presStyleCnt="0"/>
      <dgm:spPr/>
    </dgm:pt>
    <dgm:pt modelId="{AE0604E3-00FA-4F2A-8967-4842F43D2CAA}" type="pres">
      <dgm:prSet presAssocID="{FFC6566D-B217-4030-ABC4-0ACE3317E82E}" presName="rootText" presStyleLbl="node2" presStyleIdx="0" presStyleCnt="2">
        <dgm:presLayoutVars>
          <dgm:chPref val="3"/>
        </dgm:presLayoutVars>
      </dgm:prSet>
      <dgm:spPr/>
    </dgm:pt>
    <dgm:pt modelId="{BF9DA245-A23F-4672-8DA4-E8259FD02F10}" type="pres">
      <dgm:prSet presAssocID="{FFC6566D-B217-4030-ABC4-0ACE3317E82E}" presName="rootConnector" presStyleLbl="node2" presStyleIdx="0" presStyleCnt="2"/>
      <dgm:spPr/>
    </dgm:pt>
    <dgm:pt modelId="{DC0CD54C-138E-4796-977B-C593BD9CFBE6}" type="pres">
      <dgm:prSet presAssocID="{FFC6566D-B217-4030-ABC4-0ACE3317E82E}" presName="hierChild4" presStyleCnt="0"/>
      <dgm:spPr/>
    </dgm:pt>
    <dgm:pt modelId="{54816DF1-7CD4-4E1A-A4F3-D5F71671557A}" type="pres">
      <dgm:prSet presAssocID="{AB1B5D11-BEBC-46C7-9A78-22051B16C313}" presName="Name37" presStyleLbl="parChTrans1D3" presStyleIdx="0" presStyleCnt="2"/>
      <dgm:spPr/>
    </dgm:pt>
    <dgm:pt modelId="{B5F0DDAB-F111-41F2-92FC-F5A1AC1882BC}" type="pres">
      <dgm:prSet presAssocID="{6220FBFB-3C80-4EAA-BF2F-19A14E80B690}" presName="hierRoot2" presStyleCnt="0">
        <dgm:presLayoutVars>
          <dgm:hierBranch val="init"/>
        </dgm:presLayoutVars>
      </dgm:prSet>
      <dgm:spPr/>
    </dgm:pt>
    <dgm:pt modelId="{822D0E19-53E6-4073-A8F1-DC60C9E362F0}" type="pres">
      <dgm:prSet presAssocID="{6220FBFB-3C80-4EAA-BF2F-19A14E80B690}" presName="rootComposite" presStyleCnt="0"/>
      <dgm:spPr/>
    </dgm:pt>
    <dgm:pt modelId="{378C2ECB-4592-4650-828E-D494B11129EA}" type="pres">
      <dgm:prSet presAssocID="{6220FBFB-3C80-4EAA-BF2F-19A14E80B690}" presName="rootText" presStyleLbl="node3" presStyleIdx="0" presStyleCnt="2">
        <dgm:presLayoutVars>
          <dgm:chPref val="3"/>
        </dgm:presLayoutVars>
      </dgm:prSet>
      <dgm:spPr/>
    </dgm:pt>
    <dgm:pt modelId="{5F7055BC-7077-4087-9EAC-96A89BD412C3}" type="pres">
      <dgm:prSet presAssocID="{6220FBFB-3C80-4EAA-BF2F-19A14E80B690}" presName="rootConnector" presStyleLbl="node3" presStyleIdx="0" presStyleCnt="2"/>
      <dgm:spPr/>
    </dgm:pt>
    <dgm:pt modelId="{D6415012-5995-42B5-A4B1-9D8376F6BD6A}" type="pres">
      <dgm:prSet presAssocID="{6220FBFB-3C80-4EAA-BF2F-19A14E80B690}" presName="hierChild4" presStyleCnt="0"/>
      <dgm:spPr/>
    </dgm:pt>
    <dgm:pt modelId="{11626F1F-937A-44CC-9BE4-EEC0ED779687}" type="pres">
      <dgm:prSet presAssocID="{6220FBFB-3C80-4EAA-BF2F-19A14E80B690}" presName="hierChild5" presStyleCnt="0"/>
      <dgm:spPr/>
    </dgm:pt>
    <dgm:pt modelId="{DCFD1EDB-9EF1-4C52-A3E4-DD6D8C19AD1C}" type="pres">
      <dgm:prSet presAssocID="{FFC6566D-B217-4030-ABC4-0ACE3317E82E}" presName="hierChild5" presStyleCnt="0"/>
      <dgm:spPr/>
    </dgm:pt>
    <dgm:pt modelId="{1F9D50AF-8BFD-40E5-A695-21EC689E5AB5}" type="pres">
      <dgm:prSet presAssocID="{69CABDB9-5007-43C6-AA54-86F892A32636}" presName="Name37" presStyleLbl="parChTrans1D2" presStyleIdx="1" presStyleCnt="2"/>
      <dgm:spPr/>
    </dgm:pt>
    <dgm:pt modelId="{50E732F9-76E8-4114-A566-178247D681B9}" type="pres">
      <dgm:prSet presAssocID="{F16EE1EF-E459-4FBB-870C-7EAE8FC52AA8}" presName="hierRoot2" presStyleCnt="0">
        <dgm:presLayoutVars>
          <dgm:hierBranch val="init"/>
        </dgm:presLayoutVars>
      </dgm:prSet>
      <dgm:spPr/>
    </dgm:pt>
    <dgm:pt modelId="{26D4882B-92CE-4DF3-AAAD-C69188CDC3D9}" type="pres">
      <dgm:prSet presAssocID="{F16EE1EF-E459-4FBB-870C-7EAE8FC52AA8}" presName="rootComposite" presStyleCnt="0"/>
      <dgm:spPr/>
    </dgm:pt>
    <dgm:pt modelId="{BCA5D898-99F2-4EBB-9A4C-29265A1BD3E6}" type="pres">
      <dgm:prSet presAssocID="{F16EE1EF-E459-4FBB-870C-7EAE8FC52AA8}" presName="rootText" presStyleLbl="node2" presStyleIdx="1" presStyleCnt="2" custLinFactNeighborX="-739" custLinFactNeighborY="4062">
        <dgm:presLayoutVars>
          <dgm:chPref val="3"/>
        </dgm:presLayoutVars>
      </dgm:prSet>
      <dgm:spPr/>
    </dgm:pt>
    <dgm:pt modelId="{7403C422-6411-4E48-A453-0D4A9D5ABFBE}" type="pres">
      <dgm:prSet presAssocID="{F16EE1EF-E459-4FBB-870C-7EAE8FC52AA8}" presName="rootConnector" presStyleLbl="node2" presStyleIdx="1" presStyleCnt="2"/>
      <dgm:spPr/>
    </dgm:pt>
    <dgm:pt modelId="{4000E2BC-2AF0-437E-B707-C7EF0DE55AD7}" type="pres">
      <dgm:prSet presAssocID="{F16EE1EF-E459-4FBB-870C-7EAE8FC52AA8}" presName="hierChild4" presStyleCnt="0"/>
      <dgm:spPr/>
    </dgm:pt>
    <dgm:pt modelId="{CA8B750B-A26C-464C-8BC5-5ADA3F9EAF68}" type="pres">
      <dgm:prSet presAssocID="{798927BB-77BB-4C8B-905B-5CB7ADACBC7A}" presName="Name37" presStyleLbl="parChTrans1D3" presStyleIdx="1" presStyleCnt="2"/>
      <dgm:spPr/>
    </dgm:pt>
    <dgm:pt modelId="{9817881B-6631-479C-85D8-EB6C8825F15D}" type="pres">
      <dgm:prSet presAssocID="{BB945297-D97F-48E7-B8EB-419774D2E9BE}" presName="hierRoot2" presStyleCnt="0">
        <dgm:presLayoutVars>
          <dgm:hierBranch val="init"/>
        </dgm:presLayoutVars>
      </dgm:prSet>
      <dgm:spPr/>
    </dgm:pt>
    <dgm:pt modelId="{D7CC9BFA-D615-407E-A3E3-3645495031C0}" type="pres">
      <dgm:prSet presAssocID="{BB945297-D97F-48E7-B8EB-419774D2E9BE}" presName="rootComposite" presStyleCnt="0"/>
      <dgm:spPr/>
    </dgm:pt>
    <dgm:pt modelId="{F055DC32-003E-4528-8A8F-5CB75536F0DB}" type="pres">
      <dgm:prSet presAssocID="{BB945297-D97F-48E7-B8EB-419774D2E9BE}" presName="rootText" presStyleLbl="node3" presStyleIdx="1" presStyleCnt="2">
        <dgm:presLayoutVars>
          <dgm:chPref val="3"/>
        </dgm:presLayoutVars>
      </dgm:prSet>
      <dgm:spPr/>
    </dgm:pt>
    <dgm:pt modelId="{FF326236-AD55-48FA-AE68-F3DBF832AFFD}" type="pres">
      <dgm:prSet presAssocID="{BB945297-D97F-48E7-B8EB-419774D2E9BE}" presName="rootConnector" presStyleLbl="node3" presStyleIdx="1" presStyleCnt="2"/>
      <dgm:spPr/>
    </dgm:pt>
    <dgm:pt modelId="{BB96D2F9-8A4B-458D-965C-56CA8A4DEF89}" type="pres">
      <dgm:prSet presAssocID="{BB945297-D97F-48E7-B8EB-419774D2E9BE}" presName="hierChild4" presStyleCnt="0"/>
      <dgm:spPr/>
    </dgm:pt>
    <dgm:pt modelId="{5C192412-5236-4221-A316-82EEFCA58783}" type="pres">
      <dgm:prSet presAssocID="{BB945297-D97F-48E7-B8EB-419774D2E9BE}" presName="hierChild5" presStyleCnt="0"/>
      <dgm:spPr/>
    </dgm:pt>
    <dgm:pt modelId="{A0ADD72C-5B56-4B61-80BB-C7A9803F82D1}" type="pres">
      <dgm:prSet presAssocID="{F16EE1EF-E459-4FBB-870C-7EAE8FC52AA8}" presName="hierChild5" presStyleCnt="0"/>
      <dgm:spPr/>
    </dgm:pt>
    <dgm:pt modelId="{CD5F1BB2-EFF7-45CB-B124-5DE65034C933}" type="pres">
      <dgm:prSet presAssocID="{DC889A33-2ADB-44CE-B499-92498A4D3D8F}" presName="hierChild3" presStyleCnt="0"/>
      <dgm:spPr/>
    </dgm:pt>
  </dgm:ptLst>
  <dgm:cxnLst>
    <dgm:cxn modelId="{EB234E0C-441F-468D-8B98-66774D69FCA9}" srcId="{DC889A33-2ADB-44CE-B499-92498A4D3D8F}" destId="{FFC6566D-B217-4030-ABC4-0ACE3317E82E}" srcOrd="0" destOrd="0" parTransId="{3D0DAE20-271A-4AD7-9EF7-749F10ADD5B5}" sibTransId="{610D6EBA-D306-42D1-9418-3941505BC3FF}"/>
    <dgm:cxn modelId="{362A0C21-73B4-4C96-B92F-6FE72634B34D}" type="presOf" srcId="{8781CBD5-EA48-4417-9417-FCB937904D6B}" destId="{DF5DE229-22AC-4657-9006-0D4C33A85328}" srcOrd="0" destOrd="0" presId="urn:microsoft.com/office/officeart/2005/8/layout/orgChart1"/>
    <dgm:cxn modelId="{9F885522-26CA-4B7A-89E3-238A8EA4E669}" srcId="{8781CBD5-EA48-4417-9417-FCB937904D6B}" destId="{DC889A33-2ADB-44CE-B499-92498A4D3D8F}" srcOrd="0" destOrd="0" parTransId="{76CD1ABF-C343-4DA5-88AF-22F2F408B522}" sibTransId="{8E993672-2FDF-43A0-92CB-A12DB99F7E60}"/>
    <dgm:cxn modelId="{C0B81039-80FB-4A05-9995-218B8C791C0B}" srcId="{F16EE1EF-E459-4FBB-870C-7EAE8FC52AA8}" destId="{BB945297-D97F-48E7-B8EB-419774D2E9BE}" srcOrd="0" destOrd="0" parTransId="{798927BB-77BB-4C8B-905B-5CB7ADACBC7A}" sibTransId="{B7C58D15-4291-4505-93A4-6B0D52F89D5B}"/>
    <dgm:cxn modelId="{F87C2762-302E-4C1A-92C3-1F24B0079931}" type="presOf" srcId="{798927BB-77BB-4C8B-905B-5CB7ADACBC7A}" destId="{CA8B750B-A26C-464C-8BC5-5ADA3F9EAF68}" srcOrd="0" destOrd="0" presId="urn:microsoft.com/office/officeart/2005/8/layout/orgChart1"/>
    <dgm:cxn modelId="{BB022149-163E-4538-AD28-7BC19D9BC991}" type="presOf" srcId="{DC889A33-2ADB-44CE-B499-92498A4D3D8F}" destId="{65635382-5B08-456C-96AB-D85A3C61A94D}" srcOrd="0" destOrd="0" presId="urn:microsoft.com/office/officeart/2005/8/layout/orgChart1"/>
    <dgm:cxn modelId="{240A284F-6074-41DB-8E0D-76C5B41FCDEC}" srcId="{DC889A33-2ADB-44CE-B499-92498A4D3D8F}" destId="{F16EE1EF-E459-4FBB-870C-7EAE8FC52AA8}" srcOrd="1" destOrd="0" parTransId="{69CABDB9-5007-43C6-AA54-86F892A32636}" sibTransId="{7DC32C17-9C19-4C77-AFE1-AD2E27CAD973}"/>
    <dgm:cxn modelId="{2ABE3F8E-7467-4B4E-83EA-0B298797876B}" type="presOf" srcId="{F16EE1EF-E459-4FBB-870C-7EAE8FC52AA8}" destId="{BCA5D898-99F2-4EBB-9A4C-29265A1BD3E6}" srcOrd="0" destOrd="0" presId="urn:microsoft.com/office/officeart/2005/8/layout/orgChart1"/>
    <dgm:cxn modelId="{5E579A92-6DE7-4335-A3D9-0EAC8D382F7D}" type="presOf" srcId="{69CABDB9-5007-43C6-AA54-86F892A32636}" destId="{1F9D50AF-8BFD-40E5-A695-21EC689E5AB5}" srcOrd="0" destOrd="0" presId="urn:microsoft.com/office/officeart/2005/8/layout/orgChart1"/>
    <dgm:cxn modelId="{E2BAF193-82F1-4409-B4B0-D151B99889D8}" type="presOf" srcId="{F16EE1EF-E459-4FBB-870C-7EAE8FC52AA8}" destId="{7403C422-6411-4E48-A453-0D4A9D5ABFBE}" srcOrd="1" destOrd="0" presId="urn:microsoft.com/office/officeart/2005/8/layout/orgChart1"/>
    <dgm:cxn modelId="{053F37A1-BB87-48C8-A4B7-339D2D34CC16}" type="presOf" srcId="{3D0DAE20-271A-4AD7-9EF7-749F10ADD5B5}" destId="{742C90C9-1601-43A8-8AA1-DBAF0F744752}" srcOrd="0" destOrd="0" presId="urn:microsoft.com/office/officeart/2005/8/layout/orgChart1"/>
    <dgm:cxn modelId="{54B1E4A1-3962-4183-979A-3ADAA981F805}" type="presOf" srcId="{6220FBFB-3C80-4EAA-BF2F-19A14E80B690}" destId="{5F7055BC-7077-4087-9EAC-96A89BD412C3}" srcOrd="1" destOrd="0" presId="urn:microsoft.com/office/officeart/2005/8/layout/orgChart1"/>
    <dgm:cxn modelId="{5A2118B0-9E48-4F77-8791-4659BEDA8335}" type="presOf" srcId="{BB945297-D97F-48E7-B8EB-419774D2E9BE}" destId="{F055DC32-003E-4528-8A8F-5CB75536F0DB}" srcOrd="0" destOrd="0" presId="urn:microsoft.com/office/officeart/2005/8/layout/orgChart1"/>
    <dgm:cxn modelId="{295353B6-2F5A-40E0-A537-2F065886B32C}" srcId="{FFC6566D-B217-4030-ABC4-0ACE3317E82E}" destId="{6220FBFB-3C80-4EAA-BF2F-19A14E80B690}" srcOrd="0" destOrd="0" parTransId="{AB1B5D11-BEBC-46C7-9A78-22051B16C313}" sibTransId="{9C1090FF-1F50-49FD-8195-C4CE7AE0910A}"/>
    <dgm:cxn modelId="{9395A4BC-ADA1-4919-9984-613E8FFFA397}" type="presOf" srcId="{BB945297-D97F-48E7-B8EB-419774D2E9BE}" destId="{FF326236-AD55-48FA-AE68-F3DBF832AFFD}" srcOrd="1" destOrd="0" presId="urn:microsoft.com/office/officeart/2005/8/layout/orgChart1"/>
    <dgm:cxn modelId="{48A4CCD2-3A9E-48A4-A257-E71B0CD1D798}" type="presOf" srcId="{AB1B5D11-BEBC-46C7-9A78-22051B16C313}" destId="{54816DF1-7CD4-4E1A-A4F3-D5F71671557A}" srcOrd="0" destOrd="0" presId="urn:microsoft.com/office/officeart/2005/8/layout/orgChart1"/>
    <dgm:cxn modelId="{E702A1D4-80CE-4ECB-B06D-E993772AB6CD}" type="presOf" srcId="{6220FBFB-3C80-4EAA-BF2F-19A14E80B690}" destId="{378C2ECB-4592-4650-828E-D494B11129EA}" srcOrd="0" destOrd="0" presId="urn:microsoft.com/office/officeart/2005/8/layout/orgChart1"/>
    <dgm:cxn modelId="{57819DE6-37FF-43F6-BA8F-B1BF633A0F1B}" type="presOf" srcId="{FFC6566D-B217-4030-ABC4-0ACE3317E82E}" destId="{BF9DA245-A23F-4672-8DA4-E8259FD02F10}" srcOrd="1" destOrd="0" presId="urn:microsoft.com/office/officeart/2005/8/layout/orgChart1"/>
    <dgm:cxn modelId="{C3ED57EE-3BED-4155-AA2A-075F6C89631B}" type="presOf" srcId="{FFC6566D-B217-4030-ABC4-0ACE3317E82E}" destId="{AE0604E3-00FA-4F2A-8967-4842F43D2CAA}" srcOrd="0" destOrd="0" presId="urn:microsoft.com/office/officeart/2005/8/layout/orgChart1"/>
    <dgm:cxn modelId="{63A8CDFB-554C-4F11-9C74-6EDE249A79D4}" type="presOf" srcId="{DC889A33-2ADB-44CE-B499-92498A4D3D8F}" destId="{7175B93A-81BE-46C7-9B64-FE3173645DE8}" srcOrd="1" destOrd="0" presId="urn:microsoft.com/office/officeart/2005/8/layout/orgChart1"/>
    <dgm:cxn modelId="{9475A21C-2549-4EA8-A2DA-5894E8650A1C}" type="presParOf" srcId="{DF5DE229-22AC-4657-9006-0D4C33A85328}" destId="{0DAC972D-BA0A-478A-943A-6864D2AAE205}" srcOrd="0" destOrd="0" presId="urn:microsoft.com/office/officeart/2005/8/layout/orgChart1"/>
    <dgm:cxn modelId="{785A3EC0-920D-4935-8F29-4CB315224D7B}" type="presParOf" srcId="{0DAC972D-BA0A-478A-943A-6864D2AAE205}" destId="{2519BDED-E2DB-4BD9-8438-DC87ACFF044F}" srcOrd="0" destOrd="0" presId="urn:microsoft.com/office/officeart/2005/8/layout/orgChart1"/>
    <dgm:cxn modelId="{0ADEB850-DFD3-4A8F-B818-99891D837D53}" type="presParOf" srcId="{2519BDED-E2DB-4BD9-8438-DC87ACFF044F}" destId="{65635382-5B08-456C-96AB-D85A3C61A94D}" srcOrd="0" destOrd="0" presId="urn:microsoft.com/office/officeart/2005/8/layout/orgChart1"/>
    <dgm:cxn modelId="{5DEB9F69-5A54-4D8E-8053-91CE0A5881A1}" type="presParOf" srcId="{2519BDED-E2DB-4BD9-8438-DC87ACFF044F}" destId="{7175B93A-81BE-46C7-9B64-FE3173645DE8}" srcOrd="1" destOrd="0" presId="urn:microsoft.com/office/officeart/2005/8/layout/orgChart1"/>
    <dgm:cxn modelId="{D2120C34-A5A5-4D60-A34D-935256BA64BA}" type="presParOf" srcId="{0DAC972D-BA0A-478A-943A-6864D2AAE205}" destId="{B246EC64-6C94-4944-9CAA-7FC0ADF1B4FE}" srcOrd="1" destOrd="0" presId="urn:microsoft.com/office/officeart/2005/8/layout/orgChart1"/>
    <dgm:cxn modelId="{F3B09E5F-DF91-4129-973E-52C39771A69D}" type="presParOf" srcId="{B246EC64-6C94-4944-9CAA-7FC0ADF1B4FE}" destId="{742C90C9-1601-43A8-8AA1-DBAF0F744752}" srcOrd="0" destOrd="0" presId="urn:microsoft.com/office/officeart/2005/8/layout/orgChart1"/>
    <dgm:cxn modelId="{5270A075-8008-4114-ADB3-ADFDE3B9B308}" type="presParOf" srcId="{B246EC64-6C94-4944-9CAA-7FC0ADF1B4FE}" destId="{330A3D3C-5A66-44D0-B394-02167E2EC5DD}" srcOrd="1" destOrd="0" presId="urn:microsoft.com/office/officeart/2005/8/layout/orgChart1"/>
    <dgm:cxn modelId="{B958E3D8-9319-456A-8D51-55C4A9BE5DA6}" type="presParOf" srcId="{330A3D3C-5A66-44D0-B394-02167E2EC5DD}" destId="{DFC7DACA-1CF4-4AB3-8954-CA66944EF3AB}" srcOrd="0" destOrd="0" presId="urn:microsoft.com/office/officeart/2005/8/layout/orgChart1"/>
    <dgm:cxn modelId="{F0C3D390-AEE8-49A3-AB26-5194340AFE41}" type="presParOf" srcId="{DFC7DACA-1CF4-4AB3-8954-CA66944EF3AB}" destId="{AE0604E3-00FA-4F2A-8967-4842F43D2CAA}" srcOrd="0" destOrd="0" presId="urn:microsoft.com/office/officeart/2005/8/layout/orgChart1"/>
    <dgm:cxn modelId="{4E8B6728-BA10-47CD-833A-ACC939537F50}" type="presParOf" srcId="{DFC7DACA-1CF4-4AB3-8954-CA66944EF3AB}" destId="{BF9DA245-A23F-4672-8DA4-E8259FD02F10}" srcOrd="1" destOrd="0" presId="urn:microsoft.com/office/officeart/2005/8/layout/orgChart1"/>
    <dgm:cxn modelId="{9722D8EB-5E09-4378-A6FA-7A31AC85ABB4}" type="presParOf" srcId="{330A3D3C-5A66-44D0-B394-02167E2EC5DD}" destId="{DC0CD54C-138E-4796-977B-C593BD9CFBE6}" srcOrd="1" destOrd="0" presId="urn:microsoft.com/office/officeart/2005/8/layout/orgChart1"/>
    <dgm:cxn modelId="{E8F14D5E-0750-4560-BF40-3703CF6E811D}" type="presParOf" srcId="{DC0CD54C-138E-4796-977B-C593BD9CFBE6}" destId="{54816DF1-7CD4-4E1A-A4F3-D5F71671557A}" srcOrd="0" destOrd="0" presId="urn:microsoft.com/office/officeart/2005/8/layout/orgChart1"/>
    <dgm:cxn modelId="{C427A36B-A1EB-4B7F-BBC3-7ABA693912F3}" type="presParOf" srcId="{DC0CD54C-138E-4796-977B-C593BD9CFBE6}" destId="{B5F0DDAB-F111-41F2-92FC-F5A1AC1882BC}" srcOrd="1" destOrd="0" presId="urn:microsoft.com/office/officeart/2005/8/layout/orgChart1"/>
    <dgm:cxn modelId="{34586C6E-8DB3-4444-B798-F22904988F24}" type="presParOf" srcId="{B5F0DDAB-F111-41F2-92FC-F5A1AC1882BC}" destId="{822D0E19-53E6-4073-A8F1-DC60C9E362F0}" srcOrd="0" destOrd="0" presId="urn:microsoft.com/office/officeart/2005/8/layout/orgChart1"/>
    <dgm:cxn modelId="{FC48C23A-99EA-42AE-9243-56F8FC53D51C}" type="presParOf" srcId="{822D0E19-53E6-4073-A8F1-DC60C9E362F0}" destId="{378C2ECB-4592-4650-828E-D494B11129EA}" srcOrd="0" destOrd="0" presId="urn:microsoft.com/office/officeart/2005/8/layout/orgChart1"/>
    <dgm:cxn modelId="{B0B5B814-BB58-441D-8420-F213C773C5CF}" type="presParOf" srcId="{822D0E19-53E6-4073-A8F1-DC60C9E362F0}" destId="{5F7055BC-7077-4087-9EAC-96A89BD412C3}" srcOrd="1" destOrd="0" presId="urn:microsoft.com/office/officeart/2005/8/layout/orgChart1"/>
    <dgm:cxn modelId="{7A8F90E0-5E09-44BF-AA14-4C3238FD91E5}" type="presParOf" srcId="{B5F0DDAB-F111-41F2-92FC-F5A1AC1882BC}" destId="{D6415012-5995-42B5-A4B1-9D8376F6BD6A}" srcOrd="1" destOrd="0" presId="urn:microsoft.com/office/officeart/2005/8/layout/orgChart1"/>
    <dgm:cxn modelId="{C602ACE9-8562-48E5-BC0E-C7343E56E223}" type="presParOf" srcId="{B5F0DDAB-F111-41F2-92FC-F5A1AC1882BC}" destId="{11626F1F-937A-44CC-9BE4-EEC0ED779687}" srcOrd="2" destOrd="0" presId="urn:microsoft.com/office/officeart/2005/8/layout/orgChart1"/>
    <dgm:cxn modelId="{142F6BDB-4999-4CE6-A580-7BF5FEFDAB7C}" type="presParOf" srcId="{330A3D3C-5A66-44D0-B394-02167E2EC5DD}" destId="{DCFD1EDB-9EF1-4C52-A3E4-DD6D8C19AD1C}" srcOrd="2" destOrd="0" presId="urn:microsoft.com/office/officeart/2005/8/layout/orgChart1"/>
    <dgm:cxn modelId="{9FB98EFD-4CEA-45FF-85CA-54BB73FD7FB3}" type="presParOf" srcId="{B246EC64-6C94-4944-9CAA-7FC0ADF1B4FE}" destId="{1F9D50AF-8BFD-40E5-A695-21EC689E5AB5}" srcOrd="2" destOrd="0" presId="urn:microsoft.com/office/officeart/2005/8/layout/orgChart1"/>
    <dgm:cxn modelId="{1A557454-35D4-4E57-B79D-7868D73FB092}" type="presParOf" srcId="{B246EC64-6C94-4944-9CAA-7FC0ADF1B4FE}" destId="{50E732F9-76E8-4114-A566-178247D681B9}" srcOrd="3" destOrd="0" presId="urn:microsoft.com/office/officeart/2005/8/layout/orgChart1"/>
    <dgm:cxn modelId="{CDF4D205-05C3-4C4D-A65D-ADF26DAED198}" type="presParOf" srcId="{50E732F9-76E8-4114-A566-178247D681B9}" destId="{26D4882B-92CE-4DF3-AAAD-C69188CDC3D9}" srcOrd="0" destOrd="0" presId="urn:microsoft.com/office/officeart/2005/8/layout/orgChart1"/>
    <dgm:cxn modelId="{B8729F54-42CC-4EA5-984D-7AC63151FDC3}" type="presParOf" srcId="{26D4882B-92CE-4DF3-AAAD-C69188CDC3D9}" destId="{BCA5D898-99F2-4EBB-9A4C-29265A1BD3E6}" srcOrd="0" destOrd="0" presId="urn:microsoft.com/office/officeart/2005/8/layout/orgChart1"/>
    <dgm:cxn modelId="{66CD142D-C374-45CE-98B7-17D8D5C35A66}" type="presParOf" srcId="{26D4882B-92CE-4DF3-AAAD-C69188CDC3D9}" destId="{7403C422-6411-4E48-A453-0D4A9D5ABFBE}" srcOrd="1" destOrd="0" presId="urn:microsoft.com/office/officeart/2005/8/layout/orgChart1"/>
    <dgm:cxn modelId="{C97493EA-2BE8-4DAC-BE01-3A63D3199D86}" type="presParOf" srcId="{50E732F9-76E8-4114-A566-178247D681B9}" destId="{4000E2BC-2AF0-437E-B707-C7EF0DE55AD7}" srcOrd="1" destOrd="0" presId="urn:microsoft.com/office/officeart/2005/8/layout/orgChart1"/>
    <dgm:cxn modelId="{525BEE0A-988D-4D51-9CC8-5D720EF4ED0F}" type="presParOf" srcId="{4000E2BC-2AF0-437E-B707-C7EF0DE55AD7}" destId="{CA8B750B-A26C-464C-8BC5-5ADA3F9EAF68}" srcOrd="0" destOrd="0" presId="urn:microsoft.com/office/officeart/2005/8/layout/orgChart1"/>
    <dgm:cxn modelId="{17981CEB-F79B-4167-B311-DE8E3F550831}" type="presParOf" srcId="{4000E2BC-2AF0-437E-B707-C7EF0DE55AD7}" destId="{9817881B-6631-479C-85D8-EB6C8825F15D}" srcOrd="1" destOrd="0" presId="urn:microsoft.com/office/officeart/2005/8/layout/orgChart1"/>
    <dgm:cxn modelId="{661318CB-E89B-4B97-B5FE-C1F52F884F90}" type="presParOf" srcId="{9817881B-6631-479C-85D8-EB6C8825F15D}" destId="{D7CC9BFA-D615-407E-A3E3-3645495031C0}" srcOrd="0" destOrd="0" presId="urn:microsoft.com/office/officeart/2005/8/layout/orgChart1"/>
    <dgm:cxn modelId="{7C41E16B-BCCC-4087-909C-43789ED34BA0}" type="presParOf" srcId="{D7CC9BFA-D615-407E-A3E3-3645495031C0}" destId="{F055DC32-003E-4528-8A8F-5CB75536F0DB}" srcOrd="0" destOrd="0" presId="urn:microsoft.com/office/officeart/2005/8/layout/orgChart1"/>
    <dgm:cxn modelId="{92B1AEEC-3799-45CB-B12C-895AC2A3D52B}" type="presParOf" srcId="{D7CC9BFA-D615-407E-A3E3-3645495031C0}" destId="{FF326236-AD55-48FA-AE68-F3DBF832AFFD}" srcOrd="1" destOrd="0" presId="urn:microsoft.com/office/officeart/2005/8/layout/orgChart1"/>
    <dgm:cxn modelId="{765B3377-9D2A-4FA9-A80C-E0950C3BAAC5}" type="presParOf" srcId="{9817881B-6631-479C-85D8-EB6C8825F15D}" destId="{BB96D2F9-8A4B-458D-965C-56CA8A4DEF89}" srcOrd="1" destOrd="0" presId="urn:microsoft.com/office/officeart/2005/8/layout/orgChart1"/>
    <dgm:cxn modelId="{97F9642F-4778-4CDA-9F59-3AE7A204A6F3}" type="presParOf" srcId="{9817881B-6631-479C-85D8-EB6C8825F15D}" destId="{5C192412-5236-4221-A316-82EEFCA58783}" srcOrd="2" destOrd="0" presId="urn:microsoft.com/office/officeart/2005/8/layout/orgChart1"/>
    <dgm:cxn modelId="{4FA26AE1-D7FD-4DF4-9FC4-9134341A4826}" type="presParOf" srcId="{50E732F9-76E8-4114-A566-178247D681B9}" destId="{A0ADD72C-5B56-4B61-80BB-C7A9803F82D1}" srcOrd="2" destOrd="0" presId="urn:microsoft.com/office/officeart/2005/8/layout/orgChart1"/>
    <dgm:cxn modelId="{BABF2958-4CF9-482A-B134-F0138ACA1FA9}" type="presParOf" srcId="{0DAC972D-BA0A-478A-943A-6864D2AAE205}" destId="{CD5F1BB2-EFF7-45CB-B124-5DE65034C93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B750B-A26C-464C-8BC5-5ADA3F9EAF68}">
      <dsp:nvSpPr>
        <dsp:cNvPr id="0" name=""/>
        <dsp:cNvSpPr/>
      </dsp:nvSpPr>
      <dsp:spPr>
        <a:xfrm>
          <a:off x="3556504" y="2760598"/>
          <a:ext cx="352749" cy="985453"/>
        </a:xfrm>
        <a:custGeom>
          <a:avLst/>
          <a:gdLst/>
          <a:ahLst/>
          <a:cxnLst/>
          <a:rect l="0" t="0" r="0" b="0"/>
          <a:pathLst>
            <a:path>
              <a:moveTo>
                <a:pt x="0" y="0"/>
              </a:moveTo>
              <a:lnTo>
                <a:pt x="0" y="985453"/>
              </a:lnTo>
              <a:lnTo>
                <a:pt x="352749" y="98545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9D50AF-8BFD-40E5-A695-21EC689E5AB5}">
      <dsp:nvSpPr>
        <dsp:cNvPr id="0" name=""/>
        <dsp:cNvSpPr/>
      </dsp:nvSpPr>
      <dsp:spPr>
        <a:xfrm>
          <a:off x="3113611" y="1123794"/>
          <a:ext cx="1339390" cy="516181"/>
        </a:xfrm>
        <a:custGeom>
          <a:avLst/>
          <a:gdLst/>
          <a:ahLst/>
          <a:cxnLst/>
          <a:rect l="0" t="0" r="0" b="0"/>
          <a:pathLst>
            <a:path>
              <a:moveTo>
                <a:pt x="0" y="0"/>
              </a:moveTo>
              <a:lnTo>
                <a:pt x="0" y="280850"/>
              </a:lnTo>
              <a:lnTo>
                <a:pt x="1339390" y="280850"/>
              </a:lnTo>
              <a:lnTo>
                <a:pt x="1339390" y="51618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816DF1-7CD4-4E1A-A4F3-D5F71671557A}">
      <dsp:nvSpPr>
        <dsp:cNvPr id="0" name=""/>
        <dsp:cNvSpPr/>
      </dsp:nvSpPr>
      <dsp:spPr>
        <a:xfrm>
          <a:off x="861160" y="2715078"/>
          <a:ext cx="336186" cy="1030972"/>
        </a:xfrm>
        <a:custGeom>
          <a:avLst/>
          <a:gdLst/>
          <a:ahLst/>
          <a:cxnLst/>
          <a:rect l="0" t="0" r="0" b="0"/>
          <a:pathLst>
            <a:path>
              <a:moveTo>
                <a:pt x="0" y="0"/>
              </a:moveTo>
              <a:lnTo>
                <a:pt x="0" y="1030972"/>
              </a:lnTo>
              <a:lnTo>
                <a:pt x="336186" y="1030972"/>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2C90C9-1601-43A8-8AA1-DBAF0F744752}">
      <dsp:nvSpPr>
        <dsp:cNvPr id="0" name=""/>
        <dsp:cNvSpPr/>
      </dsp:nvSpPr>
      <dsp:spPr>
        <a:xfrm>
          <a:off x="1757658" y="1123794"/>
          <a:ext cx="1355953" cy="470661"/>
        </a:xfrm>
        <a:custGeom>
          <a:avLst/>
          <a:gdLst/>
          <a:ahLst/>
          <a:cxnLst/>
          <a:rect l="0" t="0" r="0" b="0"/>
          <a:pathLst>
            <a:path>
              <a:moveTo>
                <a:pt x="1355953" y="0"/>
              </a:moveTo>
              <a:lnTo>
                <a:pt x="1355953" y="235330"/>
              </a:lnTo>
              <a:lnTo>
                <a:pt x="0" y="235330"/>
              </a:lnTo>
              <a:lnTo>
                <a:pt x="0" y="47066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635382-5B08-456C-96AB-D85A3C61A94D}">
      <dsp:nvSpPr>
        <dsp:cNvPr id="0" name=""/>
        <dsp:cNvSpPr/>
      </dsp:nvSpPr>
      <dsp:spPr>
        <a:xfrm>
          <a:off x="1992989" y="3171"/>
          <a:ext cx="2241245" cy="112062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Supervised ML</a:t>
          </a:r>
        </a:p>
        <a:p>
          <a:pPr marL="0" lvl="0" indent="0" algn="ctr" defTabSz="622300">
            <a:lnSpc>
              <a:spcPct val="90000"/>
            </a:lnSpc>
            <a:spcBef>
              <a:spcPct val="0"/>
            </a:spcBef>
            <a:spcAft>
              <a:spcPct val="35000"/>
            </a:spcAft>
            <a:buNone/>
          </a:pPr>
          <a:r>
            <a:rPr lang="en-US" sz="1400" kern="1200" dirty="0"/>
            <a:t>(Target Variables)</a:t>
          </a:r>
          <a:endParaRPr lang="en-IN" sz="1400" kern="1200" dirty="0"/>
        </a:p>
      </dsp:txBody>
      <dsp:txXfrm>
        <a:off x="1992989" y="3171"/>
        <a:ext cx="2241245" cy="1120622"/>
      </dsp:txXfrm>
    </dsp:sp>
    <dsp:sp modelId="{AE0604E3-00FA-4F2A-8967-4842F43D2CAA}">
      <dsp:nvSpPr>
        <dsp:cNvPr id="0" name=""/>
        <dsp:cNvSpPr/>
      </dsp:nvSpPr>
      <dsp:spPr>
        <a:xfrm>
          <a:off x="637035" y="1594455"/>
          <a:ext cx="2241245" cy="112062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Regression</a:t>
          </a:r>
          <a:endParaRPr lang="en-IN" sz="1400" kern="1200" dirty="0"/>
        </a:p>
      </dsp:txBody>
      <dsp:txXfrm>
        <a:off x="637035" y="1594455"/>
        <a:ext cx="2241245" cy="1120622"/>
      </dsp:txXfrm>
    </dsp:sp>
    <dsp:sp modelId="{378C2ECB-4592-4650-828E-D494B11129EA}">
      <dsp:nvSpPr>
        <dsp:cNvPr id="0" name=""/>
        <dsp:cNvSpPr/>
      </dsp:nvSpPr>
      <dsp:spPr>
        <a:xfrm>
          <a:off x="1197347" y="3185739"/>
          <a:ext cx="2241245" cy="112062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Linear Regression (Causal) , Decision </a:t>
          </a:r>
          <a:r>
            <a:rPr lang="en-US" sz="1400" kern="1200" dirty="0" err="1"/>
            <a:t>Tree,Random</a:t>
          </a:r>
          <a:r>
            <a:rPr lang="en-US" sz="1400" kern="1200" dirty="0"/>
            <a:t> Forest, Boosting, Neural </a:t>
          </a:r>
          <a:r>
            <a:rPr lang="en-US" sz="1400" kern="1200" dirty="0" err="1"/>
            <a:t>Network,SVM</a:t>
          </a:r>
          <a:endParaRPr lang="en-IN" sz="1400" kern="1200" dirty="0"/>
        </a:p>
      </dsp:txBody>
      <dsp:txXfrm>
        <a:off x="1197347" y="3185739"/>
        <a:ext cx="2241245" cy="1120622"/>
      </dsp:txXfrm>
    </dsp:sp>
    <dsp:sp modelId="{BCA5D898-99F2-4EBB-9A4C-29265A1BD3E6}">
      <dsp:nvSpPr>
        <dsp:cNvPr id="0" name=""/>
        <dsp:cNvSpPr/>
      </dsp:nvSpPr>
      <dsp:spPr>
        <a:xfrm>
          <a:off x="3332379" y="1639975"/>
          <a:ext cx="2241245" cy="112062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solidFill>
                <a:prstClr val="white"/>
              </a:solidFill>
              <a:latin typeface="Trebuchet MS" panose="020B0603020202020204"/>
              <a:ea typeface="+mn-ea"/>
              <a:cs typeface="+mn-cs"/>
            </a:rPr>
            <a:t>Classification</a:t>
          </a:r>
        </a:p>
      </dsp:txBody>
      <dsp:txXfrm>
        <a:off x="3332379" y="1639975"/>
        <a:ext cx="2241245" cy="1120622"/>
      </dsp:txXfrm>
    </dsp:sp>
    <dsp:sp modelId="{F055DC32-003E-4528-8A8F-5CB75536F0DB}">
      <dsp:nvSpPr>
        <dsp:cNvPr id="0" name=""/>
        <dsp:cNvSpPr/>
      </dsp:nvSpPr>
      <dsp:spPr>
        <a:xfrm>
          <a:off x="3909253" y="3185739"/>
          <a:ext cx="2241245" cy="112062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Logistic Regression , Decision Tree, ,Random Forest, Boosting, Neural </a:t>
          </a:r>
          <a:r>
            <a:rPr lang="en-US" sz="1400" kern="1200" dirty="0" err="1"/>
            <a:t>Network,SVM</a:t>
          </a:r>
          <a:endParaRPr lang="en-IN" sz="1400" kern="1200" dirty="0"/>
        </a:p>
      </dsp:txBody>
      <dsp:txXfrm>
        <a:off x="3909253" y="3185739"/>
        <a:ext cx="2241245" cy="112062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36E31-2321-41A0-9BC3-BE1A9FE328D6}" type="datetimeFigureOut">
              <a:rPr lang="en-IN" smtClean="0"/>
              <a:t>16-08-2021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492BC-2FEF-498F-A4F2-3A1E80AD7A28}" type="slidenum">
              <a:rPr lang="en-IN" smtClean="0"/>
              <a:t>‹#›</a:t>
            </a:fld>
            <a:endParaRPr lang="en-IN"/>
          </a:p>
        </p:txBody>
      </p:sp>
    </p:spTree>
    <p:extLst>
      <p:ext uri="{BB962C8B-B14F-4D97-AF65-F5344CB8AC3E}">
        <p14:creationId xmlns:p14="http://schemas.microsoft.com/office/powerpoint/2010/main" val="325576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39d891b32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6" name="Google Shape;156;ge39d891b3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https://towardsdatascience.com/support-vector-machines-soft-margin-formulation-and-kernel-trick-4c9729dc8efe</a:t>
            </a:r>
          </a:p>
        </p:txBody>
      </p:sp>
      <p:sp>
        <p:nvSpPr>
          <p:cNvPr id="4" name="Slide Number Placeholder 3"/>
          <p:cNvSpPr>
            <a:spLocks noGrp="1"/>
          </p:cNvSpPr>
          <p:nvPr>
            <p:ph type="sldNum" sz="quarter" idx="5"/>
          </p:nvPr>
        </p:nvSpPr>
        <p:spPr/>
        <p:txBody>
          <a:bodyPr/>
          <a:lstStyle/>
          <a:p>
            <a:fld id="{C2C492BC-2FEF-498F-A4F2-3A1E80AD7A28}" type="slidenum">
              <a:rPr lang="en-IN" smtClean="0"/>
              <a:t>13</a:t>
            </a:fld>
            <a:endParaRPr lang="en-IN"/>
          </a:p>
        </p:txBody>
      </p:sp>
    </p:spTree>
    <p:extLst>
      <p:ext uri="{BB962C8B-B14F-4D97-AF65-F5344CB8AC3E}">
        <p14:creationId xmlns:p14="http://schemas.microsoft.com/office/powerpoint/2010/main" val="112162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https://towardsdatascience.com/support-vector-machines-soft-margin-formulation-and-kernel-trick-4c9729dc8efe</a:t>
            </a:r>
          </a:p>
        </p:txBody>
      </p:sp>
      <p:sp>
        <p:nvSpPr>
          <p:cNvPr id="4" name="Slide Number Placeholder 3"/>
          <p:cNvSpPr>
            <a:spLocks noGrp="1"/>
          </p:cNvSpPr>
          <p:nvPr>
            <p:ph type="sldNum" sz="quarter" idx="5"/>
          </p:nvPr>
        </p:nvSpPr>
        <p:spPr/>
        <p:txBody>
          <a:bodyPr/>
          <a:lstStyle/>
          <a:p>
            <a:fld id="{C2C492BC-2FEF-498F-A4F2-3A1E80AD7A28}" type="slidenum">
              <a:rPr lang="en-IN" smtClean="0"/>
              <a:t>14</a:t>
            </a:fld>
            <a:endParaRPr lang="en-IN"/>
          </a:p>
        </p:txBody>
      </p:sp>
    </p:spTree>
    <p:extLst>
      <p:ext uri="{BB962C8B-B14F-4D97-AF65-F5344CB8AC3E}">
        <p14:creationId xmlns:p14="http://schemas.microsoft.com/office/powerpoint/2010/main" val="1110824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https://towardsdatascience.com/support-vector-machine-support-vector-classifier-maximal-margin-classifier-22648a38ad9c</a:t>
            </a:r>
          </a:p>
        </p:txBody>
      </p:sp>
      <p:sp>
        <p:nvSpPr>
          <p:cNvPr id="4" name="Slide Number Placeholder 3"/>
          <p:cNvSpPr>
            <a:spLocks noGrp="1"/>
          </p:cNvSpPr>
          <p:nvPr>
            <p:ph type="sldNum" sz="quarter" idx="5"/>
          </p:nvPr>
        </p:nvSpPr>
        <p:spPr/>
        <p:txBody>
          <a:bodyPr/>
          <a:lstStyle/>
          <a:p>
            <a:fld id="{C2C492BC-2FEF-498F-A4F2-3A1E80AD7A28}" type="slidenum">
              <a:rPr lang="en-IN" smtClean="0"/>
              <a:t>15</a:t>
            </a:fld>
            <a:endParaRPr lang="en-IN"/>
          </a:p>
        </p:txBody>
      </p:sp>
    </p:spTree>
    <p:extLst>
      <p:ext uri="{BB962C8B-B14F-4D97-AF65-F5344CB8AC3E}">
        <p14:creationId xmlns:p14="http://schemas.microsoft.com/office/powerpoint/2010/main" val="2305770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https://www.analyticsvidhya.com/blog/2021/06/support-vector-machine-better-understanding/</a:t>
            </a:r>
          </a:p>
          <a:p>
            <a:r>
              <a:rPr lang="en-IN" dirty="0"/>
              <a:t>https://towardsdatascience.com/support-vector-machine-support-vector-classifier-maximal-margin-classifier-22648a38ad9c</a:t>
            </a:r>
          </a:p>
          <a:p>
            <a:r>
              <a:rPr lang="en-IN" dirty="0"/>
              <a:t>https://www.aitude.com/svm-difference-between-linear-and-non-linear-models/</a:t>
            </a:r>
          </a:p>
          <a:p>
            <a:r>
              <a:rPr lang="en-IN" dirty="0"/>
              <a:t>https://www.youtube.com/watch?v=ikt7Qze0czE</a:t>
            </a:r>
          </a:p>
        </p:txBody>
      </p:sp>
      <p:sp>
        <p:nvSpPr>
          <p:cNvPr id="4" name="Slide Number Placeholder 3"/>
          <p:cNvSpPr>
            <a:spLocks noGrp="1"/>
          </p:cNvSpPr>
          <p:nvPr>
            <p:ph type="sldNum" sz="quarter" idx="5"/>
          </p:nvPr>
        </p:nvSpPr>
        <p:spPr/>
        <p:txBody>
          <a:bodyPr/>
          <a:lstStyle/>
          <a:p>
            <a:fld id="{C2C492BC-2FEF-498F-A4F2-3A1E80AD7A28}" type="slidenum">
              <a:rPr lang="en-IN" smtClean="0"/>
              <a:t>16</a:t>
            </a:fld>
            <a:endParaRPr lang="en-IN"/>
          </a:p>
        </p:txBody>
      </p:sp>
    </p:spTree>
    <p:extLst>
      <p:ext uri="{BB962C8B-B14F-4D97-AF65-F5344CB8AC3E}">
        <p14:creationId xmlns:p14="http://schemas.microsoft.com/office/powerpoint/2010/main" val="1822175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https://www.analyticsvidhya.com/blog/2021/06/support-vector-machine-better-understanding/</a:t>
            </a:r>
          </a:p>
          <a:p>
            <a:r>
              <a:rPr lang="en-IN" dirty="0"/>
              <a:t>https://towardsdatascience.com/support-vector-machine-support-vector-classifier-maximal-margin-classifier-22648a38ad9c</a:t>
            </a:r>
          </a:p>
          <a:p>
            <a:r>
              <a:rPr lang="en-IN" dirty="0"/>
              <a:t>https://www.aitude.com/svm-difference-between-linear-and-non-linear-models/</a:t>
            </a:r>
          </a:p>
          <a:p>
            <a:r>
              <a:rPr lang="en-IN" dirty="0"/>
              <a:t>https://www.youtube.com/watch?v=ikt7Qze0czE</a:t>
            </a:r>
          </a:p>
        </p:txBody>
      </p:sp>
      <p:sp>
        <p:nvSpPr>
          <p:cNvPr id="4" name="Slide Number Placeholder 3"/>
          <p:cNvSpPr>
            <a:spLocks noGrp="1"/>
          </p:cNvSpPr>
          <p:nvPr>
            <p:ph type="sldNum" sz="quarter" idx="5"/>
          </p:nvPr>
        </p:nvSpPr>
        <p:spPr/>
        <p:txBody>
          <a:bodyPr/>
          <a:lstStyle/>
          <a:p>
            <a:fld id="{C2C492BC-2FEF-498F-A4F2-3A1E80AD7A28}" type="slidenum">
              <a:rPr lang="en-IN" smtClean="0"/>
              <a:t>17</a:t>
            </a:fld>
            <a:endParaRPr lang="en-IN"/>
          </a:p>
        </p:txBody>
      </p:sp>
    </p:spTree>
    <p:extLst>
      <p:ext uri="{BB962C8B-B14F-4D97-AF65-F5344CB8AC3E}">
        <p14:creationId xmlns:p14="http://schemas.microsoft.com/office/powerpoint/2010/main" val="825914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https://www.analyticsvidhya.com/blog/2021/06/support-vector-machine-better-understanding/</a:t>
            </a:r>
          </a:p>
        </p:txBody>
      </p:sp>
      <p:sp>
        <p:nvSpPr>
          <p:cNvPr id="4" name="Slide Number Placeholder 3"/>
          <p:cNvSpPr>
            <a:spLocks noGrp="1"/>
          </p:cNvSpPr>
          <p:nvPr>
            <p:ph type="sldNum" sz="quarter" idx="5"/>
          </p:nvPr>
        </p:nvSpPr>
        <p:spPr/>
        <p:txBody>
          <a:bodyPr/>
          <a:lstStyle/>
          <a:p>
            <a:fld id="{C2C492BC-2FEF-498F-A4F2-3A1E80AD7A28}" type="slidenum">
              <a:rPr lang="en-IN" smtClean="0"/>
              <a:t>18</a:t>
            </a:fld>
            <a:endParaRPr lang="en-IN"/>
          </a:p>
        </p:txBody>
      </p:sp>
    </p:spTree>
    <p:extLst>
      <p:ext uri="{BB962C8B-B14F-4D97-AF65-F5344CB8AC3E}">
        <p14:creationId xmlns:p14="http://schemas.microsoft.com/office/powerpoint/2010/main" val="4083544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https://dataaspirant.com/svm-kernels/</a:t>
            </a:r>
          </a:p>
          <a:p>
            <a:r>
              <a:rPr lang="en-IN" dirty="0"/>
              <a:t>https://medium.com/machine-learning-101/chapter-2-svm-support-vector-machine-theory-f0812effc72</a:t>
            </a:r>
          </a:p>
          <a:p>
            <a:endParaRPr lang="en-IN" dirty="0"/>
          </a:p>
          <a:p>
            <a:r>
              <a:rPr lang="en-IN" dirty="0"/>
              <a:t>https://www.youtube.com/watch?v=OKFMZQyDROI</a:t>
            </a:r>
          </a:p>
          <a:p>
            <a:r>
              <a:rPr lang="en-IN" dirty="0"/>
              <a:t>https://www.youtube.com/watch?v=Toet3EiSFcM&amp;t=56s</a:t>
            </a:r>
          </a:p>
          <a:p>
            <a:r>
              <a:rPr lang="en-IN" dirty="0"/>
              <a:t>https://data-flair.training/blogs/svm-kernel-functions/</a:t>
            </a:r>
          </a:p>
        </p:txBody>
      </p:sp>
      <p:sp>
        <p:nvSpPr>
          <p:cNvPr id="4" name="Slide Number Placeholder 3"/>
          <p:cNvSpPr>
            <a:spLocks noGrp="1"/>
          </p:cNvSpPr>
          <p:nvPr>
            <p:ph type="sldNum" sz="quarter" idx="5"/>
          </p:nvPr>
        </p:nvSpPr>
        <p:spPr/>
        <p:txBody>
          <a:bodyPr/>
          <a:lstStyle/>
          <a:p>
            <a:fld id="{C2C492BC-2FEF-498F-A4F2-3A1E80AD7A28}" type="slidenum">
              <a:rPr lang="en-IN" smtClean="0"/>
              <a:t>19</a:t>
            </a:fld>
            <a:endParaRPr lang="en-IN"/>
          </a:p>
        </p:txBody>
      </p:sp>
    </p:spTree>
    <p:extLst>
      <p:ext uri="{BB962C8B-B14F-4D97-AF65-F5344CB8AC3E}">
        <p14:creationId xmlns:p14="http://schemas.microsoft.com/office/powerpoint/2010/main" val="3645606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https://stackoverflow.com/questions/33778297/support-vector-machine-kernel-types</a:t>
            </a:r>
          </a:p>
          <a:p>
            <a:r>
              <a:rPr lang="en-IN" dirty="0"/>
              <a:t>https://www.analyticsvidhya.com/blog/2021/06/support-vector-machine-better-understanding/</a:t>
            </a:r>
          </a:p>
          <a:p>
            <a:r>
              <a:rPr lang="en-IN" dirty="0"/>
              <a:t>https://www.quora.com/Why-does-RBF-kernel-generally-outperforms-linear-or-polynomial-kernels?utm_medium=organic&amp;utm_source=google_rich_qa&amp;utm_campaign=google_rich_qa</a:t>
            </a:r>
          </a:p>
        </p:txBody>
      </p:sp>
      <p:sp>
        <p:nvSpPr>
          <p:cNvPr id="4" name="Slide Number Placeholder 3"/>
          <p:cNvSpPr>
            <a:spLocks noGrp="1"/>
          </p:cNvSpPr>
          <p:nvPr>
            <p:ph type="sldNum" sz="quarter" idx="5"/>
          </p:nvPr>
        </p:nvSpPr>
        <p:spPr/>
        <p:txBody>
          <a:bodyPr/>
          <a:lstStyle/>
          <a:p>
            <a:fld id="{C2C492BC-2FEF-498F-A4F2-3A1E80AD7A28}" type="slidenum">
              <a:rPr lang="en-IN" smtClean="0"/>
              <a:t>20</a:t>
            </a:fld>
            <a:endParaRPr lang="en-IN"/>
          </a:p>
        </p:txBody>
      </p:sp>
    </p:spTree>
    <p:extLst>
      <p:ext uri="{BB962C8B-B14F-4D97-AF65-F5344CB8AC3E}">
        <p14:creationId xmlns:p14="http://schemas.microsoft.com/office/powerpoint/2010/main" val="1023255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https://www.youtube.com/watch?v=0QNXhZKwUII</a:t>
            </a:r>
          </a:p>
          <a:p>
            <a:r>
              <a:rPr lang="en-IN" dirty="0"/>
              <a:t>https://stackoverflow.com/questions/33778297/support-vector-machine-kernel-types</a:t>
            </a:r>
          </a:p>
          <a:p>
            <a:r>
              <a:rPr lang="en-IN" dirty="0"/>
              <a:t>https://www.analyticsvidhya.com/blog/2021/06/support-vector-machine-better-understanding/</a:t>
            </a:r>
          </a:p>
          <a:p>
            <a:r>
              <a:rPr lang="en-IN" dirty="0"/>
              <a:t>https://www.quora.com/Why-does-RBF-kernel-generally-outperforms-linear-or-polynomial-kernels?utm_medium=organic&amp;utm_source=google_rich_qa&amp;utm_campaign=google_rich_qa</a:t>
            </a:r>
          </a:p>
        </p:txBody>
      </p:sp>
      <p:sp>
        <p:nvSpPr>
          <p:cNvPr id="4" name="Slide Number Placeholder 3"/>
          <p:cNvSpPr>
            <a:spLocks noGrp="1"/>
          </p:cNvSpPr>
          <p:nvPr>
            <p:ph type="sldNum" sz="quarter" idx="5"/>
          </p:nvPr>
        </p:nvSpPr>
        <p:spPr/>
        <p:txBody>
          <a:bodyPr/>
          <a:lstStyle/>
          <a:p>
            <a:fld id="{C2C492BC-2FEF-498F-A4F2-3A1E80AD7A28}" type="slidenum">
              <a:rPr lang="en-IN" smtClean="0"/>
              <a:t>21</a:t>
            </a:fld>
            <a:endParaRPr lang="en-IN"/>
          </a:p>
        </p:txBody>
      </p:sp>
    </p:spTree>
    <p:extLst>
      <p:ext uri="{BB962C8B-B14F-4D97-AF65-F5344CB8AC3E}">
        <p14:creationId xmlns:p14="http://schemas.microsoft.com/office/powerpoint/2010/main" val="1398107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39d891b32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6" name="Google Shape;156;ge39d891b3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0907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e39d891b32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6" name="Google Shape;156;ge39d891b3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6701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https://towardsdatascience.com/https-medium-com-pupalerushikesh-svm-f4b42800e989</a:t>
            </a:r>
          </a:p>
        </p:txBody>
      </p:sp>
      <p:sp>
        <p:nvSpPr>
          <p:cNvPr id="4" name="Slide Number Placeholder 3"/>
          <p:cNvSpPr>
            <a:spLocks noGrp="1"/>
          </p:cNvSpPr>
          <p:nvPr>
            <p:ph type="sldNum" sz="quarter" idx="5"/>
          </p:nvPr>
        </p:nvSpPr>
        <p:spPr/>
        <p:txBody>
          <a:bodyPr/>
          <a:lstStyle/>
          <a:p>
            <a:fld id="{C2C492BC-2FEF-498F-A4F2-3A1E80AD7A28}" type="slidenum">
              <a:rPr lang="en-IN" smtClean="0"/>
              <a:t>5</a:t>
            </a:fld>
            <a:endParaRPr lang="en-IN"/>
          </a:p>
        </p:txBody>
      </p:sp>
    </p:spTree>
    <p:extLst>
      <p:ext uri="{BB962C8B-B14F-4D97-AF65-F5344CB8AC3E}">
        <p14:creationId xmlns:p14="http://schemas.microsoft.com/office/powerpoint/2010/main" val="2633383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https://www.analyticsvidhya.com/blog/2017/09/understaing-support-vector-machine-example-code/</a:t>
            </a:r>
          </a:p>
          <a:p>
            <a:r>
              <a:rPr lang="en-IN" dirty="0"/>
              <a:t>https://towardsdatascience.com/https-medium-com-pupalerushikesh-svm-f4b42800e989</a:t>
            </a:r>
          </a:p>
        </p:txBody>
      </p:sp>
      <p:sp>
        <p:nvSpPr>
          <p:cNvPr id="4" name="Slide Number Placeholder 3"/>
          <p:cNvSpPr>
            <a:spLocks noGrp="1"/>
          </p:cNvSpPr>
          <p:nvPr>
            <p:ph type="sldNum" sz="quarter" idx="5"/>
          </p:nvPr>
        </p:nvSpPr>
        <p:spPr/>
        <p:txBody>
          <a:bodyPr/>
          <a:lstStyle/>
          <a:p>
            <a:fld id="{C2C492BC-2FEF-498F-A4F2-3A1E80AD7A28}" type="slidenum">
              <a:rPr lang="en-IN" smtClean="0"/>
              <a:t>6</a:t>
            </a:fld>
            <a:endParaRPr lang="en-IN"/>
          </a:p>
        </p:txBody>
      </p:sp>
    </p:spTree>
    <p:extLst>
      <p:ext uri="{BB962C8B-B14F-4D97-AF65-F5344CB8AC3E}">
        <p14:creationId xmlns:p14="http://schemas.microsoft.com/office/powerpoint/2010/main" val="4023808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https://www.analyticsvidhya.com/blog/2017/09/understaing-support-vector-machine-example-code/</a:t>
            </a:r>
          </a:p>
          <a:p>
            <a:r>
              <a:rPr lang="en-IN" dirty="0"/>
              <a:t>https://towardsdatascience.com/support-vector-machine-support-vector-classifier-maximal-margin-classifier-22648a38ad9c</a:t>
            </a:r>
          </a:p>
        </p:txBody>
      </p:sp>
      <p:sp>
        <p:nvSpPr>
          <p:cNvPr id="4" name="Slide Number Placeholder 3"/>
          <p:cNvSpPr>
            <a:spLocks noGrp="1"/>
          </p:cNvSpPr>
          <p:nvPr>
            <p:ph type="sldNum" sz="quarter" idx="5"/>
          </p:nvPr>
        </p:nvSpPr>
        <p:spPr/>
        <p:txBody>
          <a:bodyPr/>
          <a:lstStyle/>
          <a:p>
            <a:fld id="{C2C492BC-2FEF-498F-A4F2-3A1E80AD7A28}" type="slidenum">
              <a:rPr lang="en-IN" smtClean="0"/>
              <a:t>7</a:t>
            </a:fld>
            <a:endParaRPr lang="en-IN"/>
          </a:p>
        </p:txBody>
      </p:sp>
    </p:spTree>
    <p:extLst>
      <p:ext uri="{BB962C8B-B14F-4D97-AF65-F5344CB8AC3E}">
        <p14:creationId xmlns:p14="http://schemas.microsoft.com/office/powerpoint/2010/main" val="2614322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https://www.analyticsvidhya.com/blog/2017/09/understaing-support-vector-machine-example-code/</a:t>
            </a:r>
          </a:p>
          <a:p>
            <a:r>
              <a:rPr lang="en-IN" dirty="0"/>
              <a:t>https://towardsdatascience.com/support-vector-machine-support-vector-classifier-maximal-margin-classifier-22648a38ad9c</a:t>
            </a:r>
          </a:p>
          <a:p>
            <a:r>
              <a:rPr lang="en-IN" dirty="0"/>
              <a:t>https://www.youtube.com/watch?v=pq88UFYJ2PA</a:t>
            </a:r>
          </a:p>
        </p:txBody>
      </p:sp>
      <p:sp>
        <p:nvSpPr>
          <p:cNvPr id="4" name="Slide Number Placeholder 3"/>
          <p:cNvSpPr>
            <a:spLocks noGrp="1"/>
          </p:cNvSpPr>
          <p:nvPr>
            <p:ph type="sldNum" sz="quarter" idx="5"/>
          </p:nvPr>
        </p:nvSpPr>
        <p:spPr/>
        <p:txBody>
          <a:bodyPr/>
          <a:lstStyle/>
          <a:p>
            <a:fld id="{C2C492BC-2FEF-498F-A4F2-3A1E80AD7A28}" type="slidenum">
              <a:rPr lang="en-IN" smtClean="0"/>
              <a:t>8</a:t>
            </a:fld>
            <a:endParaRPr lang="en-IN"/>
          </a:p>
        </p:txBody>
      </p:sp>
    </p:spTree>
    <p:extLst>
      <p:ext uri="{BB962C8B-B14F-4D97-AF65-F5344CB8AC3E}">
        <p14:creationId xmlns:p14="http://schemas.microsoft.com/office/powerpoint/2010/main" val="3434226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https://miro.medium.com/max/1200/1*fYXRn8T4u-BTGxFelpC2yg.gif</a:t>
            </a:r>
          </a:p>
        </p:txBody>
      </p:sp>
      <p:sp>
        <p:nvSpPr>
          <p:cNvPr id="4" name="Slide Number Placeholder 3"/>
          <p:cNvSpPr>
            <a:spLocks noGrp="1"/>
          </p:cNvSpPr>
          <p:nvPr>
            <p:ph type="sldNum" sz="quarter" idx="5"/>
          </p:nvPr>
        </p:nvSpPr>
        <p:spPr/>
        <p:txBody>
          <a:bodyPr/>
          <a:lstStyle/>
          <a:p>
            <a:fld id="{C2C492BC-2FEF-498F-A4F2-3A1E80AD7A28}" type="slidenum">
              <a:rPr lang="en-IN" smtClean="0"/>
              <a:t>9</a:t>
            </a:fld>
            <a:endParaRPr lang="en-IN"/>
          </a:p>
        </p:txBody>
      </p:sp>
    </p:spTree>
    <p:extLst>
      <p:ext uri="{BB962C8B-B14F-4D97-AF65-F5344CB8AC3E}">
        <p14:creationId xmlns:p14="http://schemas.microsoft.com/office/powerpoint/2010/main" val="404585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https://www.analyticsvidhya.com/blog/2017/09/understaing-support-vector-machine-example-code/</a:t>
            </a:r>
          </a:p>
          <a:p>
            <a:r>
              <a:rPr lang="en-IN" dirty="0"/>
              <a:t>https://towardsdatascience.com/support-vector-machine-support-vector-classifier-maximal-margin-classifier-22648a38ad9c</a:t>
            </a:r>
          </a:p>
          <a:p>
            <a:r>
              <a:rPr lang="en-IN" dirty="0"/>
              <a:t>https://www.youtube.com/watch?v=pq88UFYJ2PA</a:t>
            </a:r>
          </a:p>
          <a:p>
            <a:r>
              <a:rPr lang="en-IN" dirty="0"/>
              <a:t>https://jeremykun.files.wordpress.com/2017/06/svm_solve_by_hand-e1496076457793.gif</a:t>
            </a:r>
          </a:p>
          <a:p>
            <a:r>
              <a:rPr lang="en-IN" dirty="0"/>
              <a:t>https://www.sciencedirect.com/topics/computer-science/separating-hyperplane</a:t>
            </a:r>
          </a:p>
        </p:txBody>
      </p:sp>
      <p:sp>
        <p:nvSpPr>
          <p:cNvPr id="4" name="Slide Number Placeholder 3"/>
          <p:cNvSpPr>
            <a:spLocks noGrp="1"/>
          </p:cNvSpPr>
          <p:nvPr>
            <p:ph type="sldNum" sz="quarter" idx="5"/>
          </p:nvPr>
        </p:nvSpPr>
        <p:spPr/>
        <p:txBody>
          <a:bodyPr/>
          <a:lstStyle/>
          <a:p>
            <a:fld id="{C2C492BC-2FEF-498F-A4F2-3A1E80AD7A28}" type="slidenum">
              <a:rPr lang="en-IN" smtClean="0"/>
              <a:t>10</a:t>
            </a:fld>
            <a:endParaRPr lang="en-IN"/>
          </a:p>
        </p:txBody>
      </p:sp>
    </p:spTree>
    <p:extLst>
      <p:ext uri="{BB962C8B-B14F-4D97-AF65-F5344CB8AC3E}">
        <p14:creationId xmlns:p14="http://schemas.microsoft.com/office/powerpoint/2010/main" val="3339410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https://www.analyticsvidhya.com/blog/2017/09/understaing-support-vector-machine-example-code/</a:t>
            </a:r>
          </a:p>
          <a:p>
            <a:r>
              <a:rPr lang="en-IN" dirty="0"/>
              <a:t>https://towardsdatascience.com/support-vector-machine-support-vector-classifier-maximal-margin-classifier-22648a38ad9c</a:t>
            </a:r>
          </a:p>
        </p:txBody>
      </p:sp>
      <p:sp>
        <p:nvSpPr>
          <p:cNvPr id="4" name="Slide Number Placeholder 3"/>
          <p:cNvSpPr>
            <a:spLocks noGrp="1"/>
          </p:cNvSpPr>
          <p:nvPr>
            <p:ph type="sldNum" sz="quarter" idx="5"/>
          </p:nvPr>
        </p:nvSpPr>
        <p:spPr/>
        <p:txBody>
          <a:bodyPr/>
          <a:lstStyle/>
          <a:p>
            <a:fld id="{C2C492BC-2FEF-498F-A4F2-3A1E80AD7A28}" type="slidenum">
              <a:rPr lang="en-IN" smtClean="0"/>
              <a:t>11</a:t>
            </a:fld>
            <a:endParaRPr lang="en-IN"/>
          </a:p>
        </p:txBody>
      </p:sp>
    </p:spTree>
    <p:extLst>
      <p:ext uri="{BB962C8B-B14F-4D97-AF65-F5344CB8AC3E}">
        <p14:creationId xmlns:p14="http://schemas.microsoft.com/office/powerpoint/2010/main" val="2616735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6E9AA3-F84F-4B68-ADC1-52B4AFE55A0F}"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2AB515-C27D-4C6F-BFF5-DE9D6E55A254}" type="slidenum">
              <a:rPr lang="en-US" smtClean="0"/>
              <a:t>‹#›</a:t>
            </a:fld>
            <a:endParaRPr lang="en-US"/>
          </a:p>
        </p:txBody>
      </p:sp>
    </p:spTree>
    <p:extLst>
      <p:ext uri="{BB962C8B-B14F-4D97-AF65-F5344CB8AC3E}">
        <p14:creationId xmlns:p14="http://schemas.microsoft.com/office/powerpoint/2010/main" val="85097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6E9AA3-F84F-4B68-ADC1-52B4AFE55A0F}"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2AB515-C27D-4C6F-BFF5-DE9D6E55A254}" type="slidenum">
              <a:rPr lang="en-US" smtClean="0"/>
              <a:t>‹#›</a:t>
            </a:fld>
            <a:endParaRPr lang="en-US"/>
          </a:p>
        </p:txBody>
      </p:sp>
    </p:spTree>
    <p:extLst>
      <p:ext uri="{BB962C8B-B14F-4D97-AF65-F5344CB8AC3E}">
        <p14:creationId xmlns:p14="http://schemas.microsoft.com/office/powerpoint/2010/main" val="968481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6E9AA3-F84F-4B68-ADC1-52B4AFE55A0F}"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2AB515-C27D-4C6F-BFF5-DE9D6E55A25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780343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6E9AA3-F84F-4B68-ADC1-52B4AFE55A0F}"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2AB515-C27D-4C6F-BFF5-DE9D6E55A254}" type="slidenum">
              <a:rPr lang="en-US" smtClean="0"/>
              <a:t>‹#›</a:t>
            </a:fld>
            <a:endParaRPr lang="en-US"/>
          </a:p>
        </p:txBody>
      </p:sp>
    </p:spTree>
    <p:extLst>
      <p:ext uri="{BB962C8B-B14F-4D97-AF65-F5344CB8AC3E}">
        <p14:creationId xmlns:p14="http://schemas.microsoft.com/office/powerpoint/2010/main" val="3205458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6E9AA3-F84F-4B68-ADC1-52B4AFE55A0F}"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2AB515-C27D-4C6F-BFF5-DE9D6E55A25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67699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6E9AA3-F84F-4B68-ADC1-52B4AFE55A0F}"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2AB515-C27D-4C6F-BFF5-DE9D6E55A254}" type="slidenum">
              <a:rPr lang="en-US" smtClean="0"/>
              <a:t>‹#›</a:t>
            </a:fld>
            <a:endParaRPr lang="en-US"/>
          </a:p>
        </p:txBody>
      </p:sp>
    </p:spTree>
    <p:extLst>
      <p:ext uri="{BB962C8B-B14F-4D97-AF65-F5344CB8AC3E}">
        <p14:creationId xmlns:p14="http://schemas.microsoft.com/office/powerpoint/2010/main" val="4153568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6E9AA3-F84F-4B68-ADC1-52B4AFE55A0F}"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2AB515-C27D-4C6F-BFF5-DE9D6E55A254}" type="slidenum">
              <a:rPr lang="en-US" smtClean="0"/>
              <a:t>‹#›</a:t>
            </a:fld>
            <a:endParaRPr lang="en-US"/>
          </a:p>
        </p:txBody>
      </p:sp>
    </p:spTree>
    <p:extLst>
      <p:ext uri="{BB962C8B-B14F-4D97-AF65-F5344CB8AC3E}">
        <p14:creationId xmlns:p14="http://schemas.microsoft.com/office/powerpoint/2010/main" val="2617737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6E9AA3-F84F-4B68-ADC1-52B4AFE55A0F}"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2AB515-C27D-4C6F-BFF5-DE9D6E55A254}" type="slidenum">
              <a:rPr lang="en-US" smtClean="0"/>
              <a:t>‹#›</a:t>
            </a:fld>
            <a:endParaRPr lang="en-US"/>
          </a:p>
        </p:txBody>
      </p:sp>
    </p:spTree>
    <p:extLst>
      <p:ext uri="{BB962C8B-B14F-4D97-AF65-F5344CB8AC3E}">
        <p14:creationId xmlns:p14="http://schemas.microsoft.com/office/powerpoint/2010/main" val="868697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6E9AA3-F84F-4B68-ADC1-52B4AFE55A0F}"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2AB515-C27D-4C6F-BFF5-DE9D6E55A254}" type="slidenum">
              <a:rPr lang="en-US" smtClean="0"/>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2813" cy="918939"/>
          </a:xfrm>
          <a:prstGeom prst="rect">
            <a:avLst/>
          </a:prstGeom>
        </p:spPr>
      </p:pic>
    </p:spTree>
    <p:extLst>
      <p:ext uri="{BB962C8B-B14F-4D97-AF65-F5344CB8AC3E}">
        <p14:creationId xmlns:p14="http://schemas.microsoft.com/office/powerpoint/2010/main" val="3438041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6E9AA3-F84F-4B68-ADC1-52B4AFE55A0F}"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2AB515-C27D-4C6F-BFF5-DE9D6E55A254}" type="slidenum">
              <a:rPr lang="en-US" smtClean="0"/>
              <a:t>‹#›</a:t>
            </a:fld>
            <a:endParaRPr lang="en-US"/>
          </a:p>
        </p:txBody>
      </p:sp>
    </p:spTree>
    <p:extLst>
      <p:ext uri="{BB962C8B-B14F-4D97-AF65-F5344CB8AC3E}">
        <p14:creationId xmlns:p14="http://schemas.microsoft.com/office/powerpoint/2010/main" val="790339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6E9AA3-F84F-4B68-ADC1-52B4AFE55A0F}"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2AB515-C27D-4C6F-BFF5-DE9D6E55A254}" type="slidenum">
              <a:rPr lang="en-US" smtClean="0"/>
              <a:t>‹#›</a:t>
            </a:fld>
            <a:endParaRPr lang="en-US"/>
          </a:p>
        </p:txBody>
      </p:sp>
    </p:spTree>
    <p:extLst>
      <p:ext uri="{BB962C8B-B14F-4D97-AF65-F5344CB8AC3E}">
        <p14:creationId xmlns:p14="http://schemas.microsoft.com/office/powerpoint/2010/main" val="2825181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6E9AA3-F84F-4B68-ADC1-52B4AFE55A0F}" type="datetimeFigureOut">
              <a:rPr lang="en-US" smtClean="0"/>
              <a:t>8/16/2021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2AB515-C27D-4C6F-BFF5-DE9D6E55A254}" type="slidenum">
              <a:rPr lang="en-US" smtClean="0"/>
              <a:t>‹#›</a:t>
            </a:fld>
            <a:endParaRPr lang="en-US"/>
          </a:p>
        </p:txBody>
      </p:sp>
    </p:spTree>
    <p:extLst>
      <p:ext uri="{BB962C8B-B14F-4D97-AF65-F5344CB8AC3E}">
        <p14:creationId xmlns:p14="http://schemas.microsoft.com/office/powerpoint/2010/main" val="3676596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6E9AA3-F84F-4B68-ADC1-52B4AFE55A0F}" type="datetimeFigureOut">
              <a:rPr lang="en-US" smtClean="0"/>
              <a:t>8/16/2021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2AB515-C27D-4C6F-BFF5-DE9D6E55A254}" type="slidenum">
              <a:rPr lang="en-US" smtClean="0"/>
              <a:t>‹#›</a:t>
            </a:fld>
            <a:endParaRPr lang="en-US"/>
          </a:p>
        </p:txBody>
      </p:sp>
    </p:spTree>
    <p:extLst>
      <p:ext uri="{BB962C8B-B14F-4D97-AF65-F5344CB8AC3E}">
        <p14:creationId xmlns:p14="http://schemas.microsoft.com/office/powerpoint/2010/main" val="2329974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6E9AA3-F84F-4B68-ADC1-52B4AFE55A0F}" type="datetimeFigureOut">
              <a:rPr lang="en-US" smtClean="0"/>
              <a:t>8/16/2021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2AB515-C27D-4C6F-BFF5-DE9D6E55A254}" type="slidenum">
              <a:rPr lang="en-US" smtClean="0"/>
              <a:t>‹#›</a:t>
            </a:fld>
            <a:endParaRPr lang="en-US"/>
          </a:p>
        </p:txBody>
      </p:sp>
    </p:spTree>
    <p:extLst>
      <p:ext uri="{BB962C8B-B14F-4D97-AF65-F5344CB8AC3E}">
        <p14:creationId xmlns:p14="http://schemas.microsoft.com/office/powerpoint/2010/main" val="1354945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6E9AA3-F84F-4B68-ADC1-52B4AFE55A0F}"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2AB515-C27D-4C6F-BFF5-DE9D6E55A254}" type="slidenum">
              <a:rPr lang="en-US" smtClean="0"/>
              <a:t>‹#›</a:t>
            </a:fld>
            <a:endParaRPr lang="en-US"/>
          </a:p>
        </p:txBody>
      </p:sp>
    </p:spTree>
    <p:extLst>
      <p:ext uri="{BB962C8B-B14F-4D97-AF65-F5344CB8AC3E}">
        <p14:creationId xmlns:p14="http://schemas.microsoft.com/office/powerpoint/2010/main" val="2224553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2AB515-C27D-4C6F-BFF5-DE9D6E55A254}" type="slidenum">
              <a:rPr lang="en-US" smtClean="0"/>
              <a:t>‹#›</a:t>
            </a:fld>
            <a:endParaRPr lang="en-US"/>
          </a:p>
        </p:txBody>
      </p:sp>
      <p:sp>
        <p:nvSpPr>
          <p:cNvPr id="5" name="Date Placeholder 4"/>
          <p:cNvSpPr>
            <a:spLocks noGrp="1"/>
          </p:cNvSpPr>
          <p:nvPr>
            <p:ph type="dt" sz="half" idx="10"/>
          </p:nvPr>
        </p:nvSpPr>
        <p:spPr/>
        <p:txBody>
          <a:bodyPr/>
          <a:lstStyle/>
          <a:p>
            <a:fld id="{346E9AA3-F84F-4B68-ADC1-52B4AFE55A0F}" type="datetimeFigureOut">
              <a:rPr lang="en-US" smtClean="0"/>
              <a:t>8/16/2021</a:t>
            </a:fld>
            <a:endParaRPr lang="en-US"/>
          </a:p>
        </p:txBody>
      </p:sp>
    </p:spTree>
    <p:extLst>
      <p:ext uri="{BB962C8B-B14F-4D97-AF65-F5344CB8AC3E}">
        <p14:creationId xmlns:p14="http://schemas.microsoft.com/office/powerpoint/2010/main" val="482887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46E9AA3-F84F-4B68-ADC1-52B4AFE55A0F}" type="datetimeFigureOut">
              <a:rPr lang="en-US" smtClean="0"/>
              <a:t>8/16/2021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C2AB515-C27D-4C6F-BFF5-DE9D6E55A254}" type="slidenum">
              <a:rPr lang="en-US" smtClean="0"/>
              <a:t>‹#›</a:t>
            </a:fld>
            <a:endParaRPr lang="en-US"/>
          </a:p>
        </p:txBody>
      </p:sp>
    </p:spTree>
    <p:extLst>
      <p:ext uri="{BB962C8B-B14F-4D97-AF65-F5344CB8AC3E}">
        <p14:creationId xmlns:p14="http://schemas.microsoft.com/office/powerpoint/2010/main" val="341205913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2758" y="2463528"/>
            <a:ext cx="7766936" cy="1646302"/>
          </a:xfrm>
        </p:spPr>
        <p:txBody>
          <a:bodyPr/>
          <a:lstStyle/>
          <a:p>
            <a:pPr algn="ctr"/>
            <a:r>
              <a:rPr lang="en-US" dirty="0"/>
              <a:t>SUPPORT VECTOR MACHINES</a:t>
            </a:r>
          </a:p>
        </p:txBody>
      </p:sp>
    </p:spTree>
    <p:extLst>
      <p:ext uri="{BB962C8B-B14F-4D97-AF65-F5344CB8AC3E}">
        <p14:creationId xmlns:p14="http://schemas.microsoft.com/office/powerpoint/2010/main" val="3367229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29803"/>
          </a:xfrm>
        </p:spPr>
        <p:txBody>
          <a:bodyPr/>
          <a:lstStyle/>
          <a:p>
            <a:r>
              <a:rPr lang="en-US" dirty="0"/>
              <a:t> How SVM Works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9CA22B6-D37A-44CD-BED9-109364FB5A88}"/>
                  </a:ext>
                </a:extLst>
              </p:cNvPr>
              <p:cNvSpPr txBox="1"/>
              <p:nvPr/>
            </p:nvSpPr>
            <p:spPr>
              <a:xfrm>
                <a:off x="920544" y="1502688"/>
                <a:ext cx="11055146" cy="6749348"/>
              </a:xfrm>
              <a:prstGeom prst="rect">
                <a:avLst/>
              </a:prstGeom>
              <a:noFill/>
            </p:spPr>
            <p:txBody>
              <a:bodyPr wrap="square">
                <a:spAutoFit/>
              </a:bodyPr>
              <a:lstStyle/>
              <a:p>
                <a:endParaRPr lang="en-US" b="0" i="0" dirty="0">
                  <a:solidFill>
                    <a:schemeClr val="tx1"/>
                  </a:solidFill>
                  <a:effectLst/>
                  <a:latin typeface="Calibri" panose="020F0502020204030204" pitchFamily="34" charset="0"/>
                  <a:cs typeface="Calibri" panose="020F0502020204030204" pitchFamily="34" charset="0"/>
                </a:endParaRPr>
              </a:p>
              <a:p>
                <a:pPr marL="342900" indent="-342900">
                  <a:buAutoNum type="arabicPeriod" startAt="7"/>
                </a:pPr>
                <a:r>
                  <a:rPr lang="en-US" dirty="0">
                    <a:solidFill>
                      <a:schemeClr val="tx1"/>
                    </a:solidFill>
                    <a:latin typeface="Calibri" panose="020F0502020204030204" pitchFamily="34" charset="0"/>
                    <a:cs typeface="Calibri" panose="020F0502020204030204" pitchFamily="34" charset="0"/>
                  </a:rPr>
                  <a:t>Maximum </a:t>
                </a:r>
                <a:r>
                  <a:rPr lang="en-US" b="0" i="0" dirty="0">
                    <a:solidFill>
                      <a:schemeClr val="tx1"/>
                    </a:solidFill>
                    <a:effectLst/>
                    <a:latin typeface="Calibri" panose="020F0502020204030204" pitchFamily="34" charset="0"/>
                    <a:cs typeface="Calibri" panose="020F0502020204030204" pitchFamily="34" charset="0"/>
                  </a:rPr>
                  <a:t>Margin (M) for hyperplane is the distance of the closest point in the data set with hyperplane. </a:t>
                </a:r>
              </a:p>
              <a:p>
                <a:endParaRPr lang="en-US" b="0" i="0" dirty="0">
                  <a:solidFill>
                    <a:schemeClr val="tx1"/>
                  </a:solidFill>
                  <a:effectLst/>
                  <a:latin typeface="Calibri" panose="020F0502020204030204" pitchFamily="34" charset="0"/>
                  <a:cs typeface="Calibri" panose="020F0502020204030204" pitchFamily="34" charset="0"/>
                </a:endParaRPr>
              </a:p>
              <a:p>
                <a:r>
                  <a:rPr lang="en-US" dirty="0">
                    <a:solidFill>
                      <a:schemeClr val="tx1"/>
                    </a:solidFill>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objective function</a:t>
                </a:r>
                <a:r>
                  <a:rPr lang="en-US" dirty="0">
                    <a:latin typeface="Calibri" panose="020F0502020204030204" pitchFamily="34" charset="0"/>
                    <a:cs typeface="Calibri" panose="020F0502020204030204" pitchFamily="34" charset="0"/>
                  </a:rPr>
                  <a:t>            </a:t>
                </a:r>
                <a:r>
                  <a:rPr lang="en-US" b="1" u="sng" dirty="0">
                    <a:solidFill>
                      <a:schemeClr val="tx1"/>
                    </a:solidFill>
                    <a:latin typeface="Calibri" panose="020F0502020204030204" pitchFamily="34" charset="0"/>
                    <a:cs typeface="Calibri" panose="020F0502020204030204" pitchFamily="34" charset="0"/>
                  </a:rPr>
                  <a:t> maximize  </a:t>
                </a:r>
                <a14:m>
                  <m:oMath xmlns:m="http://schemas.openxmlformats.org/officeDocument/2006/math">
                    <m:f>
                      <m:fPr>
                        <m:ctrlPr>
                          <a:rPr lang="en-US" b="0" i="1" dirty="0" smtClean="0">
                            <a:solidFill>
                              <a:schemeClr val="tx1"/>
                            </a:solidFill>
                            <a:effectLst/>
                            <a:latin typeface="Cambria Math" panose="02040503050406030204" pitchFamily="18" charset="0"/>
                          </a:rPr>
                        </m:ctrlPr>
                      </m:fPr>
                      <m:num>
                        <m:r>
                          <a:rPr lang="en-US" b="0" i="0" dirty="0">
                            <a:solidFill>
                              <a:schemeClr val="tx1"/>
                            </a:solidFill>
                            <a:effectLst/>
                            <a:latin typeface="Cambria Math" panose="02040503050406030204" pitchFamily="18" charset="0"/>
                          </a:rPr>
                          <m:t>2</m:t>
                        </m:r>
                      </m:num>
                      <m:den>
                        <m:d>
                          <m:dPr>
                            <m:begChr m:val="‖"/>
                            <m:endChr m:val="‖"/>
                            <m:ctrlPr>
                              <a:rPr lang="en-US" b="0" i="1" dirty="0">
                                <a:solidFill>
                                  <a:schemeClr val="tx1"/>
                                </a:solidFill>
                                <a:effectLst/>
                                <a:latin typeface="Cambria Math" panose="02040503050406030204" pitchFamily="18" charset="0"/>
                              </a:rPr>
                            </m:ctrlPr>
                          </m:dPr>
                          <m:e>
                            <m:r>
                              <a:rPr lang="en-US" b="0" i="0" dirty="0">
                                <a:solidFill>
                                  <a:schemeClr val="tx1"/>
                                </a:solidFill>
                                <a:effectLst/>
                                <a:latin typeface="Cambria Math" panose="02040503050406030204" pitchFamily="18" charset="0"/>
                              </a:rPr>
                              <m:t>𝑊</m:t>
                            </m:r>
                          </m:e>
                        </m:d>
                      </m:den>
                    </m:f>
                  </m:oMath>
                </a14:m>
                <a:r>
                  <a:rPr lang="en-US" b="0" i="0" dirty="0">
                    <a:solidFill>
                      <a:schemeClr val="tx1"/>
                    </a:solidFill>
                    <a:effectLst/>
                    <a:latin typeface="Calibri" panose="020F0502020204030204" pitchFamily="34" charset="0"/>
                    <a:cs typeface="Calibri" panose="020F0502020204030204" pitchFamily="34" charset="0"/>
                  </a:rPr>
                  <a:t>  </a:t>
                </a:r>
              </a:p>
              <a:p>
                <a:r>
                  <a:rPr lang="en-US" b="0" i="0" dirty="0">
                    <a:solidFill>
                      <a:schemeClr val="tx1"/>
                    </a:solidFill>
                    <a:effectLst/>
                    <a:latin typeface="Calibri" panose="020F0502020204030204" pitchFamily="34" charset="0"/>
                    <a:cs typeface="Calibri" panose="020F0502020204030204" pitchFamily="34" charset="0"/>
                  </a:rPr>
                  <a:t>                  where </a:t>
                </a:r>
                <a14:m>
                  <m:oMath xmlns:m="http://schemas.openxmlformats.org/officeDocument/2006/math">
                    <m:f>
                      <m:fPr>
                        <m:ctrlPr>
                          <a:rPr lang="en-US" i="1" dirty="0">
                            <a:latin typeface="Cambria Math" panose="02040503050406030204" pitchFamily="18" charset="0"/>
                          </a:rPr>
                        </m:ctrlPr>
                      </m:fPr>
                      <m:num>
                        <m:r>
                          <a:rPr lang="en-US" b="0" i="0" dirty="0" smtClean="0">
                            <a:latin typeface="Cambria Math" panose="02040503050406030204" pitchFamily="18" charset="0"/>
                          </a:rPr>
                          <m:t>1</m:t>
                        </m:r>
                      </m:num>
                      <m:den>
                        <m:d>
                          <m:dPr>
                            <m:begChr m:val="‖"/>
                            <m:endChr m:val="‖"/>
                            <m:ctrlPr>
                              <a:rPr lang="en-US" i="1" dirty="0">
                                <a:latin typeface="Cambria Math" panose="02040503050406030204" pitchFamily="18" charset="0"/>
                              </a:rPr>
                            </m:ctrlPr>
                          </m:dPr>
                          <m:e>
                            <m:r>
                              <a:rPr lang="en-US" dirty="0">
                                <a:latin typeface="Cambria Math" panose="02040503050406030204" pitchFamily="18" charset="0"/>
                              </a:rPr>
                              <m:t>𝑊</m:t>
                            </m:r>
                          </m:e>
                        </m:d>
                      </m:den>
                    </m:f>
                  </m:oMath>
                </a14:m>
                <a:r>
                  <a:rPr lang="en-US" b="0" i="0" dirty="0">
                    <a:solidFill>
                      <a:schemeClr val="tx1"/>
                    </a:solidFill>
                    <a:effectLst/>
                    <a:latin typeface="Calibri" panose="020F0502020204030204" pitchFamily="34" charset="0"/>
                    <a:cs typeface="Calibri" panose="020F0502020204030204" pitchFamily="34" charset="0"/>
                  </a:rPr>
                  <a:t> is distance of support vectors from hyperplane</a:t>
                </a:r>
              </a:p>
              <a:p>
                <a:pPr marL="342900" indent="-342900">
                  <a:buFont typeface="+mj-lt"/>
                  <a:buAutoNum type="arabicPeriod"/>
                </a:pPr>
                <a:endParaRPr lang="en-US" dirty="0">
                  <a:solidFill>
                    <a:schemeClr val="tx1"/>
                  </a:solidFill>
                  <a:latin typeface="Calibri" panose="020F0502020204030204" pitchFamily="34" charset="0"/>
                  <a:cs typeface="Calibri" panose="020F0502020204030204" pitchFamily="34" charset="0"/>
                </a:endParaRPr>
              </a:p>
              <a:p>
                <a:r>
                  <a:rPr lang="en-US" b="0" i="0" dirty="0">
                    <a:solidFill>
                      <a:schemeClr val="tx1"/>
                    </a:solidFill>
                    <a:effectLst/>
                    <a:latin typeface="Calibri" panose="020F0502020204030204" pitchFamily="34" charset="0"/>
                    <a:cs typeface="Calibri" panose="020F0502020204030204" pitchFamily="34" charset="0"/>
                  </a:rPr>
                  <a:t>While calculating margins (M) it is made sure that </a:t>
                </a:r>
                <a:r>
                  <a:rPr lang="en-IN" b="0" i="0" dirty="0">
                    <a:solidFill>
                      <a:schemeClr val="tx1"/>
                    </a:solidFill>
                    <a:effectLst/>
                    <a:latin typeface="charter"/>
                  </a:rPr>
                  <a:t>each observation </a:t>
                </a:r>
              </a:p>
              <a:p>
                <a:r>
                  <a:rPr lang="en-IN" b="0" i="0" dirty="0">
                    <a:solidFill>
                      <a:schemeClr val="tx1"/>
                    </a:solidFill>
                    <a:effectLst/>
                    <a:latin typeface="charter"/>
                  </a:rPr>
                  <a:t>is on the correct side (+1 class and -1 class) of the hyperplane and at </a:t>
                </a:r>
              </a:p>
              <a:p>
                <a:r>
                  <a:rPr lang="en-IN" b="0" i="0" dirty="0">
                    <a:solidFill>
                      <a:schemeClr val="tx1"/>
                    </a:solidFill>
                    <a:effectLst/>
                    <a:latin typeface="charter"/>
                  </a:rPr>
                  <a:t>least a distance M from the hyperplane. (</a:t>
                </a:r>
                <a:r>
                  <a:rPr lang="en-IN" b="1" i="0" dirty="0">
                    <a:solidFill>
                      <a:schemeClr val="tx1"/>
                    </a:solidFill>
                    <a:effectLst/>
                    <a:latin typeface="charter"/>
                  </a:rPr>
                  <a:t>constraint</a:t>
                </a:r>
                <a:r>
                  <a:rPr lang="en-IN" b="0" i="0" dirty="0">
                    <a:solidFill>
                      <a:schemeClr val="tx1"/>
                    </a:solidFill>
                    <a:effectLst/>
                    <a:latin typeface="charter"/>
                  </a:rPr>
                  <a:t>)</a:t>
                </a:r>
              </a:p>
              <a:p>
                <a:endParaRPr lang="en-IN" dirty="0">
                  <a:latin typeface="charter"/>
                </a:endParaRPr>
              </a:p>
              <a:p>
                <a:endParaRPr lang="en-IN" b="0" i="0" dirty="0">
                  <a:solidFill>
                    <a:schemeClr val="tx1"/>
                  </a:solidFill>
                  <a:effectLst/>
                  <a:latin typeface="charter"/>
                </a:endParaRPr>
              </a:p>
              <a:p>
                <a:r>
                  <a:rPr lang="en-IN" dirty="0">
                    <a:solidFill>
                      <a:schemeClr val="tx1"/>
                    </a:solidFill>
                    <a:latin typeface="charter"/>
                    <a:cs typeface="Calibri" panose="020F0502020204030204" pitchFamily="34" charset="0"/>
                  </a:rPr>
                  <a:t>                                                 </a:t>
                </a:r>
                <a:r>
                  <a:rPr lang="en-US" b="1" i="0" dirty="0">
                    <a:solidFill>
                      <a:schemeClr val="tx1"/>
                    </a:solidFill>
                    <a:effectLst/>
                    <a:latin typeface="Calibri" panose="020F0502020204030204" pitchFamily="34" charset="0"/>
                    <a:cs typeface="Calibri" panose="020F0502020204030204" pitchFamily="34" charset="0"/>
                  </a:rPr>
                  <a:t>(</a:t>
                </a:r>
                <a14:m>
                  <m:oMath xmlns:m="http://schemas.openxmlformats.org/officeDocument/2006/math">
                    <m:sSub>
                      <m:sSubPr>
                        <m:ctrlPr>
                          <a:rPr lang="en-US" b="1" i="1" dirty="0" smtClean="0">
                            <a:solidFill>
                              <a:schemeClr val="tx1"/>
                            </a:solidFill>
                            <a:effectLst/>
                            <a:latin typeface="Cambria Math" panose="02040503050406030204" pitchFamily="18" charset="0"/>
                          </a:rPr>
                        </m:ctrlPr>
                      </m:sSubPr>
                      <m:e>
                        <m:r>
                          <a:rPr lang="en-US" b="1" i="0" dirty="0" smtClean="0">
                            <a:solidFill>
                              <a:schemeClr val="tx1"/>
                            </a:solidFill>
                            <a:effectLst/>
                            <a:latin typeface="Cambria Math" panose="02040503050406030204" pitchFamily="18" charset="0"/>
                          </a:rPr>
                          <m:t>𝛃</m:t>
                        </m:r>
                      </m:e>
                      <m:sub>
                        <m:r>
                          <a:rPr lang="en-US" b="1" i="0" dirty="0" smtClean="0">
                            <a:solidFill>
                              <a:schemeClr val="tx1"/>
                            </a:solidFill>
                            <a:effectLst/>
                            <a:latin typeface="Cambria Math" panose="02040503050406030204" pitchFamily="18" charset="0"/>
                          </a:rPr>
                          <m:t>𝟎</m:t>
                        </m:r>
                      </m:sub>
                    </m:sSub>
                    <m:r>
                      <a:rPr lang="en-US" b="1" i="0" dirty="0" smtClean="0">
                        <a:solidFill>
                          <a:schemeClr val="tx1"/>
                        </a:solidFill>
                        <a:effectLst/>
                        <a:latin typeface="Cambria Math" panose="02040503050406030204" pitchFamily="18" charset="0"/>
                      </a:rPr>
                      <m:t>+</m:t>
                    </m:r>
                    <m:sSub>
                      <m:sSubPr>
                        <m:ctrlPr>
                          <a:rPr lang="en-US" b="1" i="1" dirty="0" smtClean="0">
                            <a:solidFill>
                              <a:schemeClr val="tx1"/>
                            </a:solidFill>
                            <a:effectLst/>
                            <a:latin typeface="Cambria Math" panose="02040503050406030204" pitchFamily="18" charset="0"/>
                          </a:rPr>
                        </m:ctrlPr>
                      </m:sSubPr>
                      <m:e>
                        <m:r>
                          <a:rPr lang="en-US" b="1" i="0" dirty="0" smtClean="0">
                            <a:solidFill>
                              <a:schemeClr val="tx1"/>
                            </a:solidFill>
                            <a:effectLst/>
                            <a:latin typeface="Cambria Math" panose="02040503050406030204" pitchFamily="18" charset="0"/>
                          </a:rPr>
                          <m:t>𝛃</m:t>
                        </m:r>
                      </m:e>
                      <m:sub>
                        <m:r>
                          <a:rPr lang="en-US" b="1" i="0" dirty="0" smtClean="0">
                            <a:solidFill>
                              <a:schemeClr val="tx1"/>
                            </a:solidFill>
                            <a:effectLst/>
                            <a:latin typeface="Cambria Math" panose="02040503050406030204" pitchFamily="18" charset="0"/>
                          </a:rPr>
                          <m:t>𝟏</m:t>
                        </m:r>
                      </m:sub>
                    </m:sSub>
                    <m:sSub>
                      <m:sSubPr>
                        <m:ctrlPr>
                          <a:rPr lang="en-US" b="1" i="1" dirty="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𝑿</m:t>
                        </m:r>
                      </m:e>
                      <m:sub>
                        <m:r>
                          <a:rPr lang="en-US" b="1" i="1" dirty="0">
                            <a:solidFill>
                              <a:schemeClr val="tx1"/>
                            </a:solidFill>
                            <a:latin typeface="Cambria Math" panose="02040503050406030204" pitchFamily="18" charset="0"/>
                          </a:rPr>
                          <m:t>𝟏</m:t>
                        </m:r>
                        <m:r>
                          <a:rPr lang="en-US" b="1" i="0" dirty="0" smtClean="0">
                            <a:solidFill>
                              <a:schemeClr val="tx1"/>
                            </a:solidFill>
                            <a:latin typeface="Cambria Math" panose="02040503050406030204" pitchFamily="18" charset="0"/>
                          </a:rPr>
                          <m:t>𝐢</m:t>
                        </m:r>
                      </m:sub>
                    </m:sSub>
                    <m:r>
                      <a:rPr lang="en-US" b="1" i="0" dirty="0" smtClean="0">
                        <a:solidFill>
                          <a:schemeClr val="tx1"/>
                        </a:solidFill>
                        <a:effectLst/>
                        <a:latin typeface="Cambria Math" panose="02040503050406030204" pitchFamily="18" charset="0"/>
                      </a:rPr>
                      <m:t>+</m:t>
                    </m:r>
                    <m:sSub>
                      <m:sSubPr>
                        <m:ctrlPr>
                          <a:rPr lang="en-US" b="1" i="1" dirty="0" smtClean="0">
                            <a:solidFill>
                              <a:schemeClr val="tx1"/>
                            </a:solidFill>
                            <a:effectLst/>
                            <a:latin typeface="Cambria Math" panose="02040503050406030204" pitchFamily="18" charset="0"/>
                          </a:rPr>
                        </m:ctrlPr>
                      </m:sSubPr>
                      <m:e>
                        <m:r>
                          <a:rPr lang="en-US" b="1" i="0" dirty="0" smtClean="0">
                            <a:solidFill>
                              <a:schemeClr val="tx1"/>
                            </a:solidFill>
                            <a:effectLst/>
                            <a:latin typeface="Cambria Math" panose="02040503050406030204" pitchFamily="18" charset="0"/>
                          </a:rPr>
                          <m:t>𝛃</m:t>
                        </m:r>
                      </m:e>
                      <m:sub>
                        <m:r>
                          <a:rPr lang="en-US" b="1" i="0" dirty="0" smtClean="0">
                            <a:solidFill>
                              <a:schemeClr val="tx1"/>
                            </a:solidFill>
                            <a:effectLst/>
                            <a:latin typeface="Cambria Math" panose="02040503050406030204" pitchFamily="18" charset="0"/>
                          </a:rPr>
                          <m:t>𝟐</m:t>
                        </m:r>
                      </m:sub>
                    </m:sSub>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𝑿</m:t>
                        </m:r>
                      </m:e>
                      <m:sub>
                        <m:r>
                          <a:rPr lang="en-US" b="1" i="0" dirty="0" smtClean="0">
                            <a:solidFill>
                              <a:schemeClr val="tx1"/>
                            </a:solidFill>
                            <a:latin typeface="Cambria Math" panose="02040503050406030204" pitchFamily="18" charset="0"/>
                          </a:rPr>
                          <m:t>𝟐𝐢</m:t>
                        </m:r>
                      </m:sub>
                    </m:sSub>
                    <m:r>
                      <a:rPr lang="en-US" b="1" i="0" dirty="0" smtClean="0">
                        <a:solidFill>
                          <a:schemeClr val="tx1"/>
                        </a:solidFill>
                        <a:effectLst/>
                        <a:latin typeface="Cambria Math" panose="02040503050406030204" pitchFamily="18" charset="0"/>
                      </a:rPr>
                      <m:t>+</m:t>
                    </m:r>
                    <m:sSub>
                      <m:sSubPr>
                        <m:ctrlPr>
                          <a:rPr lang="en-US" b="1" i="1" dirty="0" smtClean="0">
                            <a:solidFill>
                              <a:schemeClr val="tx1"/>
                            </a:solidFill>
                            <a:effectLst/>
                            <a:latin typeface="Cambria Math" panose="02040503050406030204" pitchFamily="18" charset="0"/>
                          </a:rPr>
                        </m:ctrlPr>
                      </m:sSubPr>
                      <m:e>
                        <m:r>
                          <a:rPr lang="en-US" b="1" i="0" dirty="0" smtClean="0">
                            <a:solidFill>
                              <a:schemeClr val="tx1"/>
                            </a:solidFill>
                            <a:effectLst/>
                            <a:latin typeface="Cambria Math" panose="02040503050406030204" pitchFamily="18" charset="0"/>
                          </a:rPr>
                          <m:t>𝛃</m:t>
                        </m:r>
                      </m:e>
                      <m:sub>
                        <m:r>
                          <a:rPr lang="en-US" b="1" i="0" dirty="0" smtClean="0">
                            <a:solidFill>
                              <a:schemeClr val="tx1"/>
                            </a:solidFill>
                            <a:effectLst/>
                            <a:latin typeface="Cambria Math" panose="02040503050406030204" pitchFamily="18" charset="0"/>
                          </a:rPr>
                          <m:t>𝟑</m:t>
                        </m:r>
                      </m:sub>
                    </m:sSub>
                    <m:sSub>
                      <m:sSubPr>
                        <m:ctrlPr>
                          <a:rPr lang="en-US" b="1" i="1" dirty="0">
                            <a:solidFill>
                              <a:schemeClr val="tx1"/>
                            </a:solidFill>
                            <a:latin typeface="Cambria Math" panose="02040503050406030204" pitchFamily="18" charset="0"/>
                          </a:rPr>
                        </m:ctrlPr>
                      </m:sSubPr>
                      <m:e>
                        <m:r>
                          <a:rPr lang="en-US" b="1" i="1" dirty="0">
                            <a:solidFill>
                              <a:schemeClr val="tx1"/>
                            </a:solidFill>
                            <a:latin typeface="Cambria Math" panose="02040503050406030204" pitchFamily="18" charset="0"/>
                          </a:rPr>
                          <m:t>𝑿</m:t>
                        </m:r>
                      </m:e>
                      <m:sub>
                        <m:r>
                          <a:rPr lang="en-US" b="1" i="0" dirty="0" smtClean="0">
                            <a:solidFill>
                              <a:schemeClr val="tx1"/>
                            </a:solidFill>
                            <a:latin typeface="Cambria Math" panose="02040503050406030204" pitchFamily="18" charset="0"/>
                          </a:rPr>
                          <m:t>𝟑𝐢</m:t>
                        </m:r>
                      </m:sub>
                    </m:sSub>
                  </m:oMath>
                </a14:m>
                <a:r>
                  <a:rPr lang="en-US" b="1" i="0" dirty="0">
                    <a:solidFill>
                      <a:schemeClr val="tx1"/>
                    </a:solidFill>
                    <a:effectLst/>
                    <a:latin typeface="Calibri" panose="020F0502020204030204" pitchFamily="34" charset="0"/>
                    <a:cs typeface="Calibri" panose="020F0502020204030204" pitchFamily="34" charset="0"/>
                  </a:rPr>
                  <a:t>)*</a:t>
                </a:r>
                <a:r>
                  <a:rPr lang="en-US" b="1" dirty="0">
                    <a:solidFill>
                      <a:schemeClr val="tx1"/>
                    </a:solidFill>
                  </a:rPr>
                  <a:t> </a:t>
                </a:r>
                <a14:m>
                  <m:oMath xmlns:m="http://schemas.openxmlformats.org/officeDocument/2006/math">
                    <m:sSub>
                      <m:sSubPr>
                        <m:ctrlPr>
                          <a:rPr lang="en-US" b="1" i="1" dirty="0">
                            <a:solidFill>
                              <a:schemeClr val="tx1"/>
                            </a:solidFill>
                            <a:latin typeface="Cambria Math" panose="02040503050406030204" pitchFamily="18" charset="0"/>
                          </a:rPr>
                        </m:ctrlPr>
                      </m:sSubPr>
                      <m:e>
                        <m:r>
                          <a:rPr lang="en-US" b="1" i="1" dirty="0" smtClean="0">
                            <a:solidFill>
                              <a:schemeClr val="tx1"/>
                            </a:solidFill>
                            <a:latin typeface="Cambria Math" panose="02040503050406030204" pitchFamily="18" charset="0"/>
                          </a:rPr>
                          <m:t>𝒀</m:t>
                        </m:r>
                      </m:e>
                      <m:sub>
                        <m:r>
                          <a:rPr lang="en-US" b="1" i="1" dirty="0">
                            <a:solidFill>
                              <a:schemeClr val="tx1"/>
                            </a:solidFill>
                            <a:latin typeface="Cambria Math" panose="02040503050406030204" pitchFamily="18" charset="0"/>
                          </a:rPr>
                          <m:t>𝒊</m:t>
                        </m:r>
                      </m:sub>
                    </m:sSub>
                  </m:oMath>
                </a14:m>
                <a:r>
                  <a:rPr lang="en-US" b="1" i="0" dirty="0">
                    <a:solidFill>
                      <a:schemeClr val="tx1"/>
                    </a:solidFill>
                    <a:effectLst/>
                    <a:latin typeface="Calibri" panose="020F0502020204030204" pitchFamily="34" charset="0"/>
                    <a:cs typeface="Calibri" panose="020F0502020204030204" pitchFamily="34" charset="0"/>
                  </a:rPr>
                  <a:t> &gt;= M</a:t>
                </a:r>
              </a:p>
              <a:p>
                <a:pPr marL="342900" indent="-342900">
                  <a:buFont typeface="+mj-lt"/>
                  <a:buAutoNum type="arabicPeriod"/>
                </a:pPr>
                <a:endParaRPr lang="en-US" b="0" i="0" dirty="0">
                  <a:solidFill>
                    <a:schemeClr val="tx1"/>
                  </a:solidFill>
                  <a:effectLst/>
                  <a:latin typeface="Calibri" panose="020F0502020204030204" pitchFamily="34" charset="0"/>
                  <a:cs typeface="Calibri" panose="020F0502020204030204" pitchFamily="34" charset="0"/>
                </a:endParaRPr>
              </a:p>
              <a:p>
                <a:pPr marL="342900" indent="-342900">
                  <a:buFont typeface="+mj-lt"/>
                  <a:buAutoNum type="arabicPeriod"/>
                </a:pPr>
                <a:endParaRPr lang="en-US" dirty="0">
                  <a:solidFill>
                    <a:schemeClr val="tx1"/>
                  </a:solidFill>
                  <a:latin typeface="Calibri" panose="020F0502020204030204" pitchFamily="34" charset="0"/>
                  <a:cs typeface="Calibri" panose="020F0502020204030204" pitchFamily="34" charset="0"/>
                </a:endParaRPr>
              </a:p>
              <a:p>
                <a:pPr marL="342900" indent="-342900">
                  <a:buFont typeface="+mj-lt"/>
                  <a:buAutoNum type="arabicPeriod"/>
                </a:pPr>
                <a:endParaRPr lang="en-US" b="0" i="0" dirty="0">
                  <a:solidFill>
                    <a:schemeClr val="tx1"/>
                  </a:solidFill>
                  <a:effectLst/>
                  <a:latin typeface="Calibri" panose="020F0502020204030204" pitchFamily="34" charset="0"/>
                  <a:cs typeface="Calibri" panose="020F0502020204030204" pitchFamily="34" charset="0"/>
                </a:endParaRPr>
              </a:p>
              <a:p>
                <a:pPr marL="342900" indent="-342900">
                  <a:buFont typeface="+mj-lt"/>
                  <a:buAutoNum type="arabicPeriod"/>
                </a:pPr>
                <a:endParaRPr lang="en-US" dirty="0">
                  <a:solidFill>
                    <a:schemeClr val="tx1"/>
                  </a:solidFill>
                  <a:latin typeface="Calibri" panose="020F0502020204030204" pitchFamily="34" charset="0"/>
                  <a:cs typeface="Calibri" panose="020F0502020204030204" pitchFamily="34" charset="0"/>
                </a:endParaRPr>
              </a:p>
              <a:p>
                <a:pPr marL="342900" indent="-342900">
                  <a:buFont typeface="+mj-lt"/>
                  <a:buAutoNum type="arabicPeriod"/>
                </a:pPr>
                <a:endParaRPr lang="en-US" b="0" i="0" dirty="0">
                  <a:solidFill>
                    <a:schemeClr val="tx1"/>
                  </a:solidFill>
                  <a:effectLst/>
                  <a:latin typeface="Calibri" panose="020F0502020204030204" pitchFamily="34" charset="0"/>
                  <a:cs typeface="Calibri" panose="020F0502020204030204" pitchFamily="34" charset="0"/>
                </a:endParaRPr>
              </a:p>
              <a:p>
                <a:pPr marL="342900" indent="-342900">
                  <a:buFont typeface="+mj-lt"/>
                  <a:buAutoNum type="arabicPeriod"/>
                </a:pPr>
                <a:endParaRPr lang="en-US" dirty="0">
                  <a:solidFill>
                    <a:schemeClr val="tx1"/>
                  </a:solidFill>
                  <a:latin typeface="Calibri" panose="020F0502020204030204" pitchFamily="34" charset="0"/>
                  <a:cs typeface="Calibri" panose="020F0502020204030204" pitchFamily="34" charset="0"/>
                </a:endParaRPr>
              </a:p>
              <a:p>
                <a:pPr marL="342900" indent="-342900">
                  <a:buFont typeface="+mj-lt"/>
                  <a:buAutoNum type="arabicPeriod"/>
                </a:pPr>
                <a:endParaRPr lang="en-US" b="0" i="0" dirty="0">
                  <a:solidFill>
                    <a:schemeClr val="tx1"/>
                  </a:solidFill>
                  <a:effectLst/>
                  <a:latin typeface="Calibri" panose="020F0502020204030204" pitchFamily="34" charset="0"/>
                  <a:cs typeface="Calibri" panose="020F0502020204030204" pitchFamily="34" charset="0"/>
                </a:endParaRPr>
              </a:p>
              <a:p>
                <a:pPr marL="342900" indent="-342900">
                  <a:buFont typeface="+mj-lt"/>
                  <a:buAutoNum type="arabicPeriod"/>
                </a:pPr>
                <a:endParaRPr lang="en-US" dirty="0">
                  <a:solidFill>
                    <a:schemeClr val="tx1"/>
                  </a:solidFill>
                  <a:latin typeface="Calibri" panose="020F0502020204030204" pitchFamily="34" charset="0"/>
                  <a:cs typeface="Calibri" panose="020F0502020204030204" pitchFamily="34" charset="0"/>
                </a:endParaRPr>
              </a:p>
              <a:p>
                <a:pPr marL="342900" indent="-342900">
                  <a:buFont typeface="+mj-lt"/>
                  <a:buAutoNum type="arabicPeriod"/>
                </a:pPr>
                <a:endParaRPr lang="en-US" b="0" i="0" dirty="0">
                  <a:solidFill>
                    <a:schemeClr val="tx1"/>
                  </a:solidFill>
                  <a:effectLst/>
                  <a:latin typeface="Calibri" panose="020F0502020204030204" pitchFamily="34" charset="0"/>
                  <a:cs typeface="Calibri" panose="020F0502020204030204" pitchFamily="34" charset="0"/>
                </a:endParaRPr>
              </a:p>
              <a:p>
                <a:pPr marL="342900" indent="-342900">
                  <a:buFont typeface="+mj-lt"/>
                  <a:buAutoNum type="arabicPeriod"/>
                </a:pPr>
                <a:endParaRPr lang="en-US" dirty="0">
                  <a:solidFill>
                    <a:schemeClr val="tx1"/>
                  </a:solidFill>
                  <a:latin typeface="Calibri" panose="020F0502020204030204" pitchFamily="34" charset="0"/>
                  <a:cs typeface="Calibri" panose="020F0502020204030204" pitchFamily="34" charset="0"/>
                </a:endParaRPr>
              </a:p>
              <a:p>
                <a:pPr marL="342900" indent="-342900">
                  <a:buFont typeface="+mj-lt"/>
                  <a:buAutoNum type="arabicPeriod"/>
                </a:pPr>
                <a:endParaRPr lang="en-US" b="0" i="0" dirty="0">
                  <a:solidFill>
                    <a:schemeClr val="tx1"/>
                  </a:solidFill>
                  <a:effectLst/>
                  <a:latin typeface="Calibri" panose="020F0502020204030204" pitchFamily="34" charset="0"/>
                  <a:cs typeface="Calibri" panose="020F0502020204030204" pitchFamily="34" charset="0"/>
                </a:endParaRPr>
              </a:p>
            </p:txBody>
          </p:sp>
        </mc:Choice>
        <mc:Fallback xmlns="">
          <p:sp>
            <p:nvSpPr>
              <p:cNvPr id="12" name="TextBox 11">
                <a:extLst>
                  <a:ext uri="{FF2B5EF4-FFF2-40B4-BE49-F238E27FC236}">
                    <a16:creationId xmlns:a16="http://schemas.microsoft.com/office/drawing/2014/main" id="{C9CA22B6-D37A-44CD-BED9-109364FB5A88}"/>
                  </a:ext>
                </a:extLst>
              </p:cNvPr>
              <p:cNvSpPr txBox="1">
                <a:spLocks noRot="1" noChangeAspect="1" noMove="1" noResize="1" noEditPoints="1" noAdjustHandles="1" noChangeArrowheads="1" noChangeShapeType="1" noTextEdit="1"/>
              </p:cNvSpPr>
              <p:nvPr/>
            </p:nvSpPr>
            <p:spPr>
              <a:xfrm>
                <a:off x="920544" y="1502688"/>
                <a:ext cx="11055146" cy="6749348"/>
              </a:xfrm>
              <a:prstGeom prst="rect">
                <a:avLst/>
              </a:prstGeom>
              <a:blipFill>
                <a:blip r:embed="rId3"/>
                <a:stretch>
                  <a:fillRect l="-441"/>
                </a:stretch>
              </a:blipFill>
            </p:spPr>
            <p:txBody>
              <a:bodyPr/>
              <a:lstStyle/>
              <a:p>
                <a:r>
                  <a:rPr lang="en-IN">
                    <a:noFill/>
                  </a:rPr>
                  <a:t> </a:t>
                </a:r>
              </a:p>
            </p:txBody>
          </p:sp>
        </mc:Fallback>
      </mc:AlternateContent>
      <p:pic>
        <p:nvPicPr>
          <p:cNvPr id="3076" name="Picture 4" descr="Formulating the Support Vector Machine Optimization Problem – Math ∩  Programming">
            <a:extLst>
              <a:ext uri="{FF2B5EF4-FFF2-40B4-BE49-F238E27FC236}">
                <a16:creationId xmlns:a16="http://schemas.microsoft.com/office/drawing/2014/main" id="{183B3457-16C9-4CFE-A820-C4D668AFE88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45785" y="2670073"/>
            <a:ext cx="4246215" cy="3155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90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29803"/>
          </a:xfrm>
        </p:spPr>
        <p:txBody>
          <a:bodyPr/>
          <a:lstStyle/>
          <a:p>
            <a:r>
              <a:rPr lang="en-US" dirty="0"/>
              <a:t> How SVM Works</a:t>
            </a:r>
          </a:p>
        </p:txBody>
      </p:sp>
      <p:sp>
        <p:nvSpPr>
          <p:cNvPr id="12" name="TextBox 11">
            <a:extLst>
              <a:ext uri="{FF2B5EF4-FFF2-40B4-BE49-F238E27FC236}">
                <a16:creationId xmlns:a16="http://schemas.microsoft.com/office/drawing/2014/main" id="{C9CA22B6-D37A-44CD-BED9-109364FB5A88}"/>
              </a:ext>
            </a:extLst>
          </p:cNvPr>
          <p:cNvSpPr txBox="1"/>
          <p:nvPr/>
        </p:nvSpPr>
        <p:spPr>
          <a:xfrm>
            <a:off x="427703" y="1502688"/>
            <a:ext cx="11547987" cy="4524315"/>
          </a:xfrm>
          <a:prstGeom prst="rect">
            <a:avLst/>
          </a:prstGeom>
          <a:noFill/>
        </p:spPr>
        <p:txBody>
          <a:bodyPr wrap="square">
            <a:spAutoFit/>
          </a:bodyPr>
          <a:lstStyle/>
          <a:p>
            <a:pPr marL="342900" indent="-342900">
              <a:buAutoNum type="arabicPeriod"/>
            </a:pPr>
            <a:endParaRPr lang="en-IN" dirty="0">
              <a:latin typeface="Calibri" panose="020F0502020204030204" pitchFamily="34" charset="0"/>
              <a:cs typeface="Calibri" panose="020F0502020204030204" pitchFamily="34" charset="0"/>
            </a:endParaRPr>
          </a:p>
          <a:p>
            <a:r>
              <a:rPr lang="en-IN" dirty="0">
                <a:latin typeface="Calibri" panose="020F0502020204030204" pitchFamily="34" charset="0"/>
                <a:cs typeface="Calibri" panose="020F0502020204030204" pitchFamily="34" charset="0"/>
              </a:rPr>
              <a:t>8.   Support Vectors are simply the coordinates of closest observation (lying on margin </a:t>
            </a:r>
          </a:p>
          <a:p>
            <a:r>
              <a:rPr lang="en-IN" dirty="0">
                <a:latin typeface="Calibri" panose="020F0502020204030204" pitchFamily="34" charset="0"/>
                <a:cs typeface="Calibri" panose="020F0502020204030204" pitchFamily="34" charset="0"/>
              </a:rPr>
              <a:t>lines). They define the length of maximal margin. These affect the position and orientation </a:t>
            </a:r>
          </a:p>
          <a:p>
            <a:r>
              <a:rPr lang="en-IN" dirty="0">
                <a:latin typeface="Calibri" panose="020F0502020204030204" pitchFamily="34" charset="0"/>
                <a:cs typeface="Calibri" panose="020F0502020204030204" pitchFamily="34" charset="0"/>
              </a:rPr>
              <a:t>      of the hyper-plane. We have to select a hyperplane, for which the margin, </a:t>
            </a:r>
            <a:r>
              <a:rPr lang="en-IN" dirty="0" err="1">
                <a:latin typeface="Calibri" panose="020F0502020204030204" pitchFamily="34" charset="0"/>
                <a:cs typeface="Calibri" panose="020F0502020204030204" pitchFamily="34" charset="0"/>
              </a:rPr>
              <a:t>i.e</a:t>
            </a:r>
            <a:r>
              <a:rPr lang="en-IN" dirty="0">
                <a:latin typeface="Calibri" panose="020F0502020204030204" pitchFamily="34" charset="0"/>
                <a:cs typeface="Calibri" panose="020F0502020204030204" pitchFamily="34" charset="0"/>
              </a:rPr>
              <a:t> the </a:t>
            </a:r>
          </a:p>
          <a:p>
            <a:r>
              <a:rPr lang="en-IN" dirty="0">
                <a:latin typeface="Calibri" panose="020F0502020204030204" pitchFamily="34" charset="0"/>
                <a:cs typeface="Calibri" panose="020F0502020204030204" pitchFamily="34" charset="0"/>
              </a:rPr>
              <a:t>      distance between support vectors and hyper-plane is maximum. Even a little </a:t>
            </a:r>
          </a:p>
          <a:p>
            <a:r>
              <a:rPr lang="en-IN" dirty="0">
                <a:latin typeface="Calibri" panose="020F0502020204030204" pitchFamily="34" charset="0"/>
                <a:cs typeface="Calibri" panose="020F0502020204030204" pitchFamily="34" charset="0"/>
              </a:rPr>
              <a:t>      interference in the position of these support vectors can change the hyper-plane.</a:t>
            </a:r>
          </a:p>
          <a:p>
            <a:pPr marL="342900" indent="-342900">
              <a:buAutoNum type="arabicPeriod"/>
            </a:pPr>
            <a:endParaRPr lang="en-IN" dirty="0">
              <a:latin typeface="Calibri" panose="020F0502020204030204" pitchFamily="34" charset="0"/>
              <a:cs typeface="Calibri" panose="020F0502020204030204" pitchFamily="34" charset="0"/>
            </a:endParaRPr>
          </a:p>
          <a:p>
            <a:pPr marL="342900" indent="-342900">
              <a:buAutoNum type="arabicPeriod"/>
            </a:pPr>
            <a:endParaRPr lang="en-IN" dirty="0">
              <a:latin typeface="Calibri" panose="020F0502020204030204" pitchFamily="34" charset="0"/>
              <a:cs typeface="Calibri" panose="020F0502020204030204" pitchFamily="34" charset="0"/>
            </a:endParaRPr>
          </a:p>
          <a:p>
            <a:pPr marL="342900" indent="-342900">
              <a:buAutoNum type="arabicPeriod"/>
            </a:pPr>
            <a:endParaRPr lang="en-IN" dirty="0">
              <a:latin typeface="Calibri" panose="020F0502020204030204" pitchFamily="34" charset="0"/>
              <a:cs typeface="Calibri" panose="020F0502020204030204" pitchFamily="34" charset="0"/>
            </a:endParaRPr>
          </a:p>
          <a:p>
            <a:pPr marL="342900" indent="-342900">
              <a:buAutoNum type="arabicPeriod"/>
            </a:pPr>
            <a:endParaRPr lang="en-IN" dirty="0">
              <a:latin typeface="Calibri" panose="020F0502020204030204" pitchFamily="34" charset="0"/>
              <a:cs typeface="Calibri" panose="020F0502020204030204" pitchFamily="34" charset="0"/>
            </a:endParaRPr>
          </a:p>
          <a:p>
            <a:pPr marL="342900" indent="-342900">
              <a:buAutoNum type="arabicPeriod"/>
            </a:pPr>
            <a:endParaRPr lang="en-IN" dirty="0">
              <a:latin typeface="Calibri" panose="020F0502020204030204" pitchFamily="34" charset="0"/>
              <a:cs typeface="Calibri" panose="020F0502020204030204" pitchFamily="34" charset="0"/>
            </a:endParaRPr>
          </a:p>
          <a:p>
            <a:r>
              <a:rPr lang="en-IN" dirty="0">
                <a:latin typeface="Calibri" panose="020F0502020204030204" pitchFamily="34" charset="0"/>
                <a:cs typeface="Calibri" panose="020F0502020204030204" pitchFamily="34" charset="0"/>
              </a:rPr>
              <a:t>9.  Apart from selecting maximum margin, we need to consider minimum </a:t>
            </a:r>
          </a:p>
          <a:p>
            <a:r>
              <a:rPr lang="en-IN" dirty="0">
                <a:latin typeface="Calibri" panose="020F0502020204030204" pitchFamily="34" charset="0"/>
                <a:cs typeface="Calibri" panose="020F0502020204030204" pitchFamily="34" charset="0"/>
              </a:rPr>
              <a:t>     misclassification error. Although hyperplane B has higher margin but right  </a:t>
            </a:r>
          </a:p>
          <a:p>
            <a:r>
              <a:rPr lang="en-IN" dirty="0">
                <a:latin typeface="Calibri" panose="020F0502020204030204" pitchFamily="34" charset="0"/>
                <a:cs typeface="Calibri" panose="020F0502020204030204" pitchFamily="34" charset="0"/>
              </a:rPr>
              <a:t>     Hyperplane is A because it has classified all samples correctly. SVM selects </a:t>
            </a:r>
          </a:p>
          <a:p>
            <a:r>
              <a:rPr lang="en-IN" dirty="0">
                <a:latin typeface="Calibri" panose="020F0502020204030204" pitchFamily="34" charset="0"/>
                <a:cs typeface="Calibri" panose="020F0502020204030204" pitchFamily="34" charset="0"/>
              </a:rPr>
              <a:t>      the hyper-plane which classifies the classes accurately prior to maximizing margin.</a:t>
            </a:r>
          </a:p>
          <a:p>
            <a:endParaRPr lang="en-US" b="0" i="0" dirty="0">
              <a:effectLst/>
              <a:latin typeface="Calibri" panose="020F0502020204030204" pitchFamily="34" charset="0"/>
              <a:cs typeface="Calibri" panose="020F0502020204030204" pitchFamily="34" charset="0"/>
            </a:endParaRPr>
          </a:p>
        </p:txBody>
      </p:sp>
      <p:pic>
        <p:nvPicPr>
          <p:cNvPr id="3080" name="Picture 8" descr="Support Vector Machine theory">
            <a:extLst>
              <a:ext uri="{FF2B5EF4-FFF2-40B4-BE49-F238E27FC236}">
                <a16:creationId xmlns:a16="http://schemas.microsoft.com/office/drawing/2014/main" id="{D47EA6C6-2A05-49AF-9CF3-AB87E7B4B5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24"/>
          <a:stretch/>
        </p:blipFill>
        <p:spPr bwMode="auto">
          <a:xfrm>
            <a:off x="9018922" y="1502688"/>
            <a:ext cx="2956768" cy="2590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098" name="Picture 2" descr="SVM_5">
            <a:extLst>
              <a:ext uri="{FF2B5EF4-FFF2-40B4-BE49-F238E27FC236}">
                <a16:creationId xmlns:a16="http://schemas.microsoft.com/office/drawing/2014/main" id="{1859DB72-69B5-4996-B92D-F8DAA8807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6438" y="4380228"/>
            <a:ext cx="2739252" cy="19501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439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29803"/>
          </a:xfrm>
        </p:spPr>
        <p:txBody>
          <a:bodyPr/>
          <a:lstStyle/>
          <a:p>
            <a:r>
              <a:rPr lang="en-US" dirty="0"/>
              <a:t> How SVM Works</a:t>
            </a:r>
          </a:p>
        </p:txBody>
      </p:sp>
      <p:pic>
        <p:nvPicPr>
          <p:cNvPr id="2050" name="Picture 2" descr="SVM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398" y="1339404"/>
            <a:ext cx="3064143" cy="21644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VM_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1118" y="1339403"/>
            <a:ext cx="3029267" cy="21637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VM_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932" y="4174478"/>
            <a:ext cx="2613073" cy="19043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VM_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0508" y="3892843"/>
            <a:ext cx="3070489" cy="21859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37932" y="3618963"/>
            <a:ext cx="3003258" cy="369332"/>
          </a:xfrm>
          <a:prstGeom prst="rect">
            <a:avLst/>
          </a:prstGeom>
          <a:noFill/>
        </p:spPr>
        <p:txBody>
          <a:bodyPr wrap="none" rtlCol="0">
            <a:spAutoFit/>
          </a:bodyPr>
          <a:lstStyle/>
          <a:p>
            <a:r>
              <a:rPr lang="en-US" dirty="0"/>
              <a:t>1.  MULTIPLE HYPERPLANES</a:t>
            </a:r>
          </a:p>
        </p:txBody>
      </p:sp>
      <p:sp>
        <p:nvSpPr>
          <p:cNvPr id="9" name="TextBox 8"/>
          <p:cNvSpPr txBox="1"/>
          <p:nvPr/>
        </p:nvSpPr>
        <p:spPr>
          <a:xfrm>
            <a:off x="5452069" y="3601826"/>
            <a:ext cx="5691558" cy="369332"/>
          </a:xfrm>
          <a:prstGeom prst="rect">
            <a:avLst/>
          </a:prstGeom>
          <a:noFill/>
        </p:spPr>
        <p:txBody>
          <a:bodyPr wrap="none" rtlCol="0">
            <a:spAutoFit/>
          </a:bodyPr>
          <a:lstStyle/>
          <a:p>
            <a:r>
              <a:rPr lang="en-US" dirty="0"/>
              <a:t>2.  HYPERPLANES CLASSIFYING POINTS SUCCESSFULLY</a:t>
            </a:r>
          </a:p>
        </p:txBody>
      </p:sp>
      <p:sp>
        <p:nvSpPr>
          <p:cNvPr id="10" name="TextBox 9"/>
          <p:cNvSpPr txBox="1"/>
          <p:nvPr/>
        </p:nvSpPr>
        <p:spPr>
          <a:xfrm>
            <a:off x="507778" y="6242108"/>
            <a:ext cx="4697120" cy="369332"/>
          </a:xfrm>
          <a:prstGeom prst="rect">
            <a:avLst/>
          </a:prstGeom>
          <a:noFill/>
        </p:spPr>
        <p:txBody>
          <a:bodyPr wrap="none" rtlCol="0">
            <a:spAutoFit/>
          </a:bodyPr>
          <a:lstStyle/>
          <a:p>
            <a:r>
              <a:rPr lang="en-US" dirty="0"/>
              <a:t>3.  SELECTED HYPERPLANE based on margin</a:t>
            </a:r>
          </a:p>
        </p:txBody>
      </p:sp>
      <p:sp>
        <p:nvSpPr>
          <p:cNvPr id="11" name="TextBox 10"/>
          <p:cNvSpPr txBox="1"/>
          <p:nvPr/>
        </p:nvSpPr>
        <p:spPr>
          <a:xfrm>
            <a:off x="5452069" y="6242108"/>
            <a:ext cx="3873176" cy="369332"/>
          </a:xfrm>
          <a:prstGeom prst="rect">
            <a:avLst/>
          </a:prstGeom>
          <a:noFill/>
        </p:spPr>
        <p:txBody>
          <a:bodyPr wrap="none" rtlCol="0">
            <a:spAutoFit/>
          </a:bodyPr>
          <a:lstStyle/>
          <a:p>
            <a:r>
              <a:rPr lang="en-US" dirty="0"/>
              <a:t>4.  MISCLASSIFICATION HYPERPLANE</a:t>
            </a:r>
          </a:p>
        </p:txBody>
      </p:sp>
    </p:spTree>
    <p:extLst>
      <p:ext uri="{BB962C8B-B14F-4D97-AF65-F5344CB8AC3E}">
        <p14:creationId xmlns:p14="http://schemas.microsoft.com/office/powerpoint/2010/main" val="2953508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083" y="948813"/>
            <a:ext cx="8596668" cy="729803"/>
          </a:xfrm>
        </p:spPr>
        <p:txBody>
          <a:bodyPr/>
          <a:lstStyle/>
          <a:p>
            <a:r>
              <a:rPr lang="en-US" dirty="0"/>
              <a:t>Soft margin SVM</a:t>
            </a:r>
          </a:p>
        </p:txBody>
      </p:sp>
      <p:pic>
        <p:nvPicPr>
          <p:cNvPr id="4" name="Picture 3">
            <a:extLst>
              <a:ext uri="{FF2B5EF4-FFF2-40B4-BE49-F238E27FC236}">
                <a16:creationId xmlns:a16="http://schemas.microsoft.com/office/drawing/2014/main" id="{429B786B-DB15-4495-8083-DB9C4AB357E8}"/>
              </a:ext>
            </a:extLst>
          </p:cNvPr>
          <p:cNvPicPr>
            <a:picLocks noChangeAspect="1"/>
          </p:cNvPicPr>
          <p:nvPr/>
        </p:nvPicPr>
        <p:blipFill>
          <a:blip r:embed="rId3"/>
          <a:stretch>
            <a:fillRect/>
          </a:stretch>
        </p:blipFill>
        <p:spPr>
          <a:xfrm>
            <a:off x="5480734" y="3090997"/>
            <a:ext cx="3827819" cy="2616629"/>
          </a:xfrm>
          <a:prstGeom prst="rect">
            <a:avLst/>
          </a:prstGeom>
          <a:ln>
            <a:solidFill>
              <a:schemeClr val="tx1"/>
            </a:solidFill>
          </a:ln>
        </p:spPr>
      </p:pic>
      <p:sp>
        <p:nvSpPr>
          <p:cNvPr id="5" name="TextBox 4">
            <a:extLst>
              <a:ext uri="{FF2B5EF4-FFF2-40B4-BE49-F238E27FC236}">
                <a16:creationId xmlns:a16="http://schemas.microsoft.com/office/drawing/2014/main" id="{5228C892-7173-42B3-A636-C10394B5A2D9}"/>
              </a:ext>
            </a:extLst>
          </p:cNvPr>
          <p:cNvSpPr txBox="1"/>
          <p:nvPr/>
        </p:nvSpPr>
        <p:spPr>
          <a:xfrm>
            <a:off x="692083" y="1858297"/>
            <a:ext cx="9629046" cy="923330"/>
          </a:xfrm>
          <a:prstGeom prst="rect">
            <a:avLst/>
          </a:prstGeom>
          <a:noFill/>
        </p:spPr>
        <p:txBody>
          <a:bodyPr wrap="none" rtlCol="0">
            <a:spAutoFit/>
          </a:bodyPr>
          <a:lstStyle/>
          <a:p>
            <a:r>
              <a:rPr lang="en-IN" dirty="0">
                <a:latin typeface="Calibri" panose="020F0502020204030204" pitchFamily="34" charset="0"/>
                <a:cs typeface="Calibri" panose="020F0502020204030204" pitchFamily="34" charset="0"/>
              </a:rPr>
              <a:t>If data is overlapping and hard to separate linearly then allow SVM to make a certain number </a:t>
            </a:r>
          </a:p>
          <a:p>
            <a:r>
              <a:rPr lang="en-IN" dirty="0">
                <a:latin typeface="Calibri" panose="020F0502020204030204" pitchFamily="34" charset="0"/>
                <a:cs typeface="Calibri" panose="020F0502020204030204" pitchFamily="34" charset="0"/>
              </a:rPr>
              <a:t>of mistakes (i.e. margin violation) keeping margin as wide as possible so that other points can still be </a:t>
            </a:r>
          </a:p>
          <a:p>
            <a:r>
              <a:rPr lang="en-IN" dirty="0">
                <a:latin typeface="Calibri" panose="020F0502020204030204" pitchFamily="34" charset="0"/>
                <a:cs typeface="Calibri" panose="020F0502020204030204" pitchFamily="34" charset="0"/>
              </a:rPr>
              <a:t>classified correctly. This is called soft margin.</a:t>
            </a:r>
          </a:p>
        </p:txBody>
      </p:sp>
      <p:sp>
        <p:nvSpPr>
          <p:cNvPr id="7" name="Rectangle 3">
            <a:extLst>
              <a:ext uri="{FF2B5EF4-FFF2-40B4-BE49-F238E27FC236}">
                <a16:creationId xmlns:a16="http://schemas.microsoft.com/office/drawing/2014/main" id="{D69835A9-58DD-472A-A543-44EB492926E7}"/>
              </a:ext>
            </a:extLst>
          </p:cNvPr>
          <p:cNvSpPr>
            <a:spLocks noChangeArrowheads="1"/>
          </p:cNvSpPr>
          <p:nvPr/>
        </p:nvSpPr>
        <p:spPr bwMode="auto">
          <a:xfrm>
            <a:off x="0" y="43934"/>
            <a:ext cx="184731" cy="369332"/>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6BA0E59C-281F-4C18-91BF-325F2278DF95}"/>
              </a:ext>
            </a:extLst>
          </p:cNvPr>
          <p:cNvSpPr>
            <a:spLocks noChangeArrowheads="1"/>
          </p:cNvSpPr>
          <p:nvPr/>
        </p:nvSpPr>
        <p:spPr bwMode="auto">
          <a:xfrm>
            <a:off x="0" y="-184666"/>
            <a:ext cx="184731" cy="369332"/>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AD9575A6-6446-410F-8CEA-A75D1AE3F3C9}"/>
              </a:ext>
            </a:extLst>
          </p:cNvPr>
          <p:cNvPicPr>
            <a:picLocks noChangeAspect="1"/>
          </p:cNvPicPr>
          <p:nvPr/>
        </p:nvPicPr>
        <p:blipFill>
          <a:blip r:embed="rId4"/>
          <a:stretch>
            <a:fillRect/>
          </a:stretch>
        </p:blipFill>
        <p:spPr>
          <a:xfrm>
            <a:off x="1401097" y="3138161"/>
            <a:ext cx="3079294" cy="2714187"/>
          </a:xfrm>
          <a:prstGeom prst="rect">
            <a:avLst/>
          </a:prstGeom>
          <a:ln>
            <a:solidFill>
              <a:schemeClr val="tx1"/>
            </a:solidFill>
          </a:ln>
        </p:spPr>
      </p:pic>
      <p:sp>
        <p:nvSpPr>
          <p:cNvPr id="12" name="TextBox 11">
            <a:extLst>
              <a:ext uri="{FF2B5EF4-FFF2-40B4-BE49-F238E27FC236}">
                <a16:creationId xmlns:a16="http://schemas.microsoft.com/office/drawing/2014/main" id="{25741283-2126-4258-8557-9B4B7F8C2655}"/>
              </a:ext>
            </a:extLst>
          </p:cNvPr>
          <p:cNvSpPr txBox="1"/>
          <p:nvPr/>
        </p:nvSpPr>
        <p:spPr>
          <a:xfrm>
            <a:off x="740737" y="5909187"/>
            <a:ext cx="10128824" cy="646331"/>
          </a:xfrm>
          <a:prstGeom prst="rect">
            <a:avLst/>
          </a:prstGeom>
          <a:noFill/>
        </p:spPr>
        <p:txBody>
          <a:bodyPr wrap="square">
            <a:spAutoFit/>
          </a:bodyPr>
          <a:lstStyle/>
          <a:p>
            <a:endParaRPr lang="en-IN" dirty="0">
              <a:latin typeface="Calibri" panose="020F0502020204030204" pitchFamily="34" charset="0"/>
              <a:cs typeface="Calibri" panose="020F0502020204030204" pitchFamily="34" charset="0"/>
            </a:endParaRPr>
          </a:p>
          <a:p>
            <a:r>
              <a:rPr lang="en-IN" dirty="0">
                <a:latin typeface="Calibri" panose="020F0502020204030204" pitchFamily="34" charset="0"/>
                <a:cs typeface="Calibri" panose="020F0502020204030204" pitchFamily="34" charset="0"/>
              </a:rPr>
              <a:t>This can be done simply by modifying the constraint of objective function of SVM.</a:t>
            </a:r>
          </a:p>
        </p:txBody>
      </p:sp>
      <p:cxnSp>
        <p:nvCxnSpPr>
          <p:cNvPr id="9" name="Straight Arrow Connector 8">
            <a:extLst>
              <a:ext uri="{FF2B5EF4-FFF2-40B4-BE49-F238E27FC236}">
                <a16:creationId xmlns:a16="http://schemas.microsoft.com/office/drawing/2014/main" id="{DFA50E53-CAB9-4DB4-8355-7EAC31D5AA04}"/>
              </a:ext>
            </a:extLst>
          </p:cNvPr>
          <p:cNvCxnSpPr>
            <a:cxnSpLocks/>
          </p:cNvCxnSpPr>
          <p:nvPr/>
        </p:nvCxnSpPr>
        <p:spPr>
          <a:xfrm flipH="1" flipV="1">
            <a:off x="8200103" y="3790335"/>
            <a:ext cx="1578078" cy="427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4F14301-C743-4781-84BC-2F2DAECE3D2B}"/>
              </a:ext>
            </a:extLst>
          </p:cNvPr>
          <p:cNvSpPr txBox="1"/>
          <p:nvPr/>
        </p:nvSpPr>
        <p:spPr>
          <a:xfrm>
            <a:off x="9778181" y="4160741"/>
            <a:ext cx="1782347" cy="64633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Sample violating </a:t>
            </a:r>
          </a:p>
          <a:p>
            <a:r>
              <a:rPr lang="en-US" dirty="0">
                <a:latin typeface="Calibri" panose="020F0502020204030204" pitchFamily="34" charset="0"/>
                <a:cs typeface="Calibri" panose="020F0502020204030204" pitchFamily="34" charset="0"/>
              </a:rPr>
              <a:t>margins</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6531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083" y="948813"/>
            <a:ext cx="8596668" cy="729803"/>
          </a:xfrm>
        </p:spPr>
        <p:txBody>
          <a:bodyPr/>
          <a:lstStyle/>
          <a:p>
            <a:r>
              <a:rPr lang="en-US" dirty="0"/>
              <a:t>Soft margin SVM</a:t>
            </a:r>
          </a:p>
        </p:txBody>
      </p:sp>
      <p:pic>
        <p:nvPicPr>
          <p:cNvPr id="4" name="Picture 3">
            <a:extLst>
              <a:ext uri="{FF2B5EF4-FFF2-40B4-BE49-F238E27FC236}">
                <a16:creationId xmlns:a16="http://schemas.microsoft.com/office/drawing/2014/main" id="{429B786B-DB15-4495-8083-DB9C4AB357E8}"/>
              </a:ext>
            </a:extLst>
          </p:cNvPr>
          <p:cNvPicPr>
            <a:picLocks noChangeAspect="1"/>
          </p:cNvPicPr>
          <p:nvPr/>
        </p:nvPicPr>
        <p:blipFill>
          <a:blip r:embed="rId3"/>
          <a:stretch>
            <a:fillRect/>
          </a:stretch>
        </p:blipFill>
        <p:spPr>
          <a:xfrm>
            <a:off x="6829241" y="1911340"/>
            <a:ext cx="2882979" cy="1970753"/>
          </a:xfrm>
          <a:prstGeom prst="rect">
            <a:avLst/>
          </a:prstGeom>
          <a:ln>
            <a:solidFill>
              <a:schemeClr val="tx1"/>
            </a:solidFill>
          </a:ln>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F46B186-21E3-4DDD-AA9A-5CACAC51C54E}"/>
                  </a:ext>
                </a:extLst>
              </p:cNvPr>
              <p:cNvSpPr txBox="1"/>
              <p:nvPr/>
            </p:nvSpPr>
            <p:spPr>
              <a:xfrm>
                <a:off x="543232" y="4076374"/>
                <a:ext cx="11105536" cy="286232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                                                      (</a:t>
                </a:r>
                <a14:m>
                  <m:oMath xmlns:m="http://schemas.openxmlformats.org/officeDocument/2006/math">
                    <m:sSub>
                      <m:sSubPr>
                        <m:ctrlPr>
                          <a:rPr lang="en-US" i="1" dirty="0">
                            <a:latin typeface="Cambria Math" panose="02040503050406030204" pitchFamily="18" charset="0"/>
                            <a:cs typeface="Calibri" panose="020F0502020204030204" pitchFamily="34" charset="0"/>
                          </a:rPr>
                        </m:ctrlPr>
                      </m:sSubPr>
                      <m:e>
                        <m:r>
                          <a:rPr lang="en-US" dirty="0">
                            <a:latin typeface="Cambria Math" panose="02040503050406030204" pitchFamily="18" charset="0"/>
                            <a:cs typeface="Calibri" panose="020F0502020204030204" pitchFamily="34" charset="0"/>
                          </a:rPr>
                          <m:t>𝛽</m:t>
                        </m:r>
                      </m:e>
                      <m:sub>
                        <m:r>
                          <a:rPr lang="en-US" dirty="0">
                            <a:latin typeface="Cambria Math" panose="02040503050406030204" pitchFamily="18" charset="0"/>
                            <a:cs typeface="Calibri" panose="020F0502020204030204" pitchFamily="34" charset="0"/>
                          </a:rPr>
                          <m:t>0</m:t>
                        </m:r>
                      </m:sub>
                    </m:sSub>
                    <m:r>
                      <a:rPr lang="en-US" dirty="0">
                        <a:latin typeface="Cambria Math" panose="02040503050406030204" pitchFamily="18" charset="0"/>
                        <a:cs typeface="Calibri" panose="020F0502020204030204" pitchFamily="34" charset="0"/>
                      </a:rPr>
                      <m:t>+</m:t>
                    </m:r>
                    <m:sSub>
                      <m:sSubPr>
                        <m:ctrlPr>
                          <a:rPr lang="en-US" i="1" dirty="0">
                            <a:latin typeface="Cambria Math" panose="02040503050406030204" pitchFamily="18" charset="0"/>
                            <a:cs typeface="Calibri" panose="020F0502020204030204" pitchFamily="34" charset="0"/>
                          </a:rPr>
                        </m:ctrlPr>
                      </m:sSubPr>
                      <m:e>
                        <m:r>
                          <a:rPr lang="en-US" dirty="0">
                            <a:latin typeface="Cambria Math" panose="02040503050406030204" pitchFamily="18" charset="0"/>
                            <a:cs typeface="Calibri" panose="020F0502020204030204" pitchFamily="34" charset="0"/>
                          </a:rPr>
                          <m:t>𝛽</m:t>
                        </m:r>
                      </m:e>
                      <m:sub>
                        <m:r>
                          <a:rPr lang="en-US" dirty="0">
                            <a:latin typeface="Cambria Math" panose="02040503050406030204" pitchFamily="18" charset="0"/>
                            <a:cs typeface="Calibri" panose="020F0502020204030204" pitchFamily="34" charset="0"/>
                          </a:rPr>
                          <m:t>1</m:t>
                        </m:r>
                      </m:sub>
                    </m:sSub>
                    <m:sSub>
                      <m:sSubPr>
                        <m:ctrlPr>
                          <a:rPr lang="en-US" i="1" dirty="0">
                            <a:latin typeface="Cambria Math" panose="02040503050406030204" pitchFamily="18" charset="0"/>
                            <a:cs typeface="Calibri" panose="020F0502020204030204" pitchFamily="34" charset="0"/>
                          </a:rPr>
                        </m:ctrlPr>
                      </m:sSubPr>
                      <m:e>
                        <m:r>
                          <a:rPr lang="en-US" dirty="0">
                            <a:latin typeface="Cambria Math" panose="02040503050406030204" pitchFamily="18" charset="0"/>
                            <a:cs typeface="Calibri" panose="020F0502020204030204" pitchFamily="34" charset="0"/>
                          </a:rPr>
                          <m:t>𝑋</m:t>
                        </m:r>
                      </m:e>
                      <m:sub>
                        <m:r>
                          <a:rPr lang="en-US" dirty="0">
                            <a:latin typeface="Cambria Math" panose="02040503050406030204" pitchFamily="18" charset="0"/>
                            <a:cs typeface="Calibri" panose="020F0502020204030204" pitchFamily="34" charset="0"/>
                          </a:rPr>
                          <m:t>1</m:t>
                        </m:r>
                        <m:r>
                          <m:rPr>
                            <m:sty m:val="p"/>
                          </m:rPr>
                          <a:rPr lang="en-US" dirty="0">
                            <a:latin typeface="Cambria Math" panose="02040503050406030204" pitchFamily="18" charset="0"/>
                            <a:cs typeface="Calibri" panose="020F0502020204030204" pitchFamily="34" charset="0"/>
                          </a:rPr>
                          <m:t>i</m:t>
                        </m:r>
                      </m:sub>
                    </m:sSub>
                    <m:r>
                      <a:rPr lang="en-US" dirty="0">
                        <a:latin typeface="Cambria Math" panose="02040503050406030204" pitchFamily="18" charset="0"/>
                        <a:cs typeface="Calibri" panose="020F0502020204030204" pitchFamily="34" charset="0"/>
                      </a:rPr>
                      <m:t>+</m:t>
                    </m:r>
                    <m:sSub>
                      <m:sSubPr>
                        <m:ctrlPr>
                          <a:rPr lang="en-US" i="1" dirty="0">
                            <a:latin typeface="Cambria Math" panose="02040503050406030204" pitchFamily="18" charset="0"/>
                            <a:cs typeface="Calibri" panose="020F0502020204030204" pitchFamily="34" charset="0"/>
                          </a:rPr>
                        </m:ctrlPr>
                      </m:sSubPr>
                      <m:e>
                        <m:r>
                          <a:rPr lang="en-US" dirty="0">
                            <a:latin typeface="Cambria Math" panose="02040503050406030204" pitchFamily="18" charset="0"/>
                            <a:cs typeface="Calibri" panose="020F0502020204030204" pitchFamily="34" charset="0"/>
                          </a:rPr>
                          <m:t>𝛽</m:t>
                        </m:r>
                      </m:e>
                      <m:sub>
                        <m:r>
                          <a:rPr lang="en-US" dirty="0">
                            <a:latin typeface="Cambria Math" panose="02040503050406030204" pitchFamily="18" charset="0"/>
                            <a:cs typeface="Calibri" panose="020F0502020204030204" pitchFamily="34" charset="0"/>
                          </a:rPr>
                          <m:t>2</m:t>
                        </m:r>
                      </m:sub>
                    </m:sSub>
                    <m:sSub>
                      <m:sSubPr>
                        <m:ctrlPr>
                          <a:rPr lang="en-US" i="1" dirty="0">
                            <a:latin typeface="Cambria Math" panose="02040503050406030204" pitchFamily="18" charset="0"/>
                            <a:cs typeface="Calibri" panose="020F0502020204030204" pitchFamily="34" charset="0"/>
                          </a:rPr>
                        </m:ctrlPr>
                      </m:sSubPr>
                      <m:e>
                        <m:r>
                          <a:rPr lang="en-US" dirty="0">
                            <a:latin typeface="Cambria Math" panose="02040503050406030204" pitchFamily="18" charset="0"/>
                            <a:cs typeface="Calibri" panose="020F0502020204030204" pitchFamily="34" charset="0"/>
                          </a:rPr>
                          <m:t>𝑋</m:t>
                        </m:r>
                      </m:e>
                      <m:sub>
                        <m:r>
                          <a:rPr lang="en-US" dirty="0">
                            <a:latin typeface="Cambria Math" panose="02040503050406030204" pitchFamily="18" charset="0"/>
                            <a:cs typeface="Calibri" panose="020F0502020204030204" pitchFamily="34" charset="0"/>
                          </a:rPr>
                          <m:t>2</m:t>
                        </m:r>
                        <m:r>
                          <m:rPr>
                            <m:sty m:val="p"/>
                          </m:rPr>
                          <a:rPr lang="en-US" dirty="0">
                            <a:latin typeface="Cambria Math" panose="02040503050406030204" pitchFamily="18" charset="0"/>
                            <a:cs typeface="Calibri" panose="020F0502020204030204" pitchFamily="34" charset="0"/>
                          </a:rPr>
                          <m:t>i</m:t>
                        </m:r>
                      </m:sub>
                    </m:sSub>
                    <m:r>
                      <a:rPr lang="en-US" dirty="0">
                        <a:latin typeface="Cambria Math" panose="02040503050406030204" pitchFamily="18" charset="0"/>
                        <a:cs typeface="Calibri" panose="020F0502020204030204" pitchFamily="34" charset="0"/>
                      </a:rPr>
                      <m:t>+</m:t>
                    </m:r>
                    <m:sSub>
                      <m:sSubPr>
                        <m:ctrlPr>
                          <a:rPr lang="en-US" i="1" dirty="0">
                            <a:latin typeface="Cambria Math" panose="02040503050406030204" pitchFamily="18" charset="0"/>
                            <a:cs typeface="Calibri" panose="020F0502020204030204" pitchFamily="34" charset="0"/>
                          </a:rPr>
                        </m:ctrlPr>
                      </m:sSubPr>
                      <m:e>
                        <m:r>
                          <a:rPr lang="en-US" dirty="0">
                            <a:latin typeface="Cambria Math" panose="02040503050406030204" pitchFamily="18" charset="0"/>
                            <a:cs typeface="Calibri" panose="020F0502020204030204" pitchFamily="34" charset="0"/>
                          </a:rPr>
                          <m:t>𝛽</m:t>
                        </m:r>
                      </m:e>
                      <m:sub>
                        <m:r>
                          <a:rPr lang="en-US" dirty="0">
                            <a:latin typeface="Cambria Math" panose="02040503050406030204" pitchFamily="18" charset="0"/>
                            <a:cs typeface="Calibri" panose="020F0502020204030204" pitchFamily="34" charset="0"/>
                          </a:rPr>
                          <m:t>3</m:t>
                        </m:r>
                      </m:sub>
                    </m:sSub>
                    <m:sSub>
                      <m:sSubPr>
                        <m:ctrlPr>
                          <a:rPr lang="en-US" i="1" dirty="0">
                            <a:latin typeface="Cambria Math" panose="02040503050406030204" pitchFamily="18" charset="0"/>
                            <a:cs typeface="Calibri" panose="020F0502020204030204" pitchFamily="34" charset="0"/>
                          </a:rPr>
                        </m:ctrlPr>
                      </m:sSubPr>
                      <m:e>
                        <m:r>
                          <a:rPr lang="en-US" dirty="0">
                            <a:latin typeface="Cambria Math" panose="02040503050406030204" pitchFamily="18" charset="0"/>
                            <a:cs typeface="Calibri" panose="020F0502020204030204" pitchFamily="34" charset="0"/>
                          </a:rPr>
                          <m:t>𝑋</m:t>
                        </m:r>
                      </m:e>
                      <m:sub>
                        <m:r>
                          <a:rPr lang="en-US" dirty="0">
                            <a:latin typeface="Cambria Math" panose="02040503050406030204" pitchFamily="18" charset="0"/>
                            <a:cs typeface="Calibri" panose="020F0502020204030204" pitchFamily="34" charset="0"/>
                          </a:rPr>
                          <m:t>3</m:t>
                        </m:r>
                        <m:r>
                          <m:rPr>
                            <m:sty m:val="p"/>
                          </m:rPr>
                          <a:rPr lang="en-US" dirty="0">
                            <a:latin typeface="Cambria Math" panose="02040503050406030204" pitchFamily="18" charset="0"/>
                            <a:cs typeface="Calibri" panose="020F0502020204030204" pitchFamily="34" charset="0"/>
                          </a:rPr>
                          <m:t>i</m:t>
                        </m:r>
                      </m:sub>
                    </m:sSub>
                  </m:oMath>
                </a14:m>
                <a:r>
                  <a:rPr lang="en-US" dirty="0">
                    <a:latin typeface="Calibri" panose="020F0502020204030204" pitchFamily="34" charset="0"/>
                    <a:cs typeface="Calibri" panose="020F0502020204030204" pitchFamily="34" charset="0"/>
                  </a:rPr>
                  <a:t>)* </a:t>
                </a:r>
                <a14:m>
                  <m:oMath xmlns:m="http://schemas.openxmlformats.org/officeDocument/2006/math">
                    <m:sSub>
                      <m:sSubPr>
                        <m:ctrlPr>
                          <a:rPr lang="en-US" i="1" dirty="0">
                            <a:latin typeface="Cambria Math" panose="02040503050406030204" pitchFamily="18" charset="0"/>
                            <a:cs typeface="Calibri" panose="020F0502020204030204" pitchFamily="34" charset="0"/>
                          </a:rPr>
                        </m:ctrlPr>
                      </m:sSubPr>
                      <m:e>
                        <m:r>
                          <a:rPr lang="en-US" dirty="0">
                            <a:latin typeface="Cambria Math" panose="02040503050406030204" pitchFamily="18" charset="0"/>
                            <a:cs typeface="Calibri" panose="020F0502020204030204" pitchFamily="34" charset="0"/>
                          </a:rPr>
                          <m:t>𝑌</m:t>
                        </m:r>
                      </m:e>
                      <m:sub>
                        <m:r>
                          <m:rPr>
                            <m:sty m:val="p"/>
                          </m:rPr>
                          <a:rPr lang="en-US" dirty="0">
                            <a:latin typeface="Cambria Math" panose="02040503050406030204" pitchFamily="18" charset="0"/>
                            <a:cs typeface="Calibri" panose="020F0502020204030204" pitchFamily="34" charset="0"/>
                          </a:rPr>
                          <m:t>i</m:t>
                        </m:r>
                      </m:sub>
                    </m:sSub>
                  </m:oMath>
                </a14:m>
                <a:r>
                  <a:rPr lang="en-US" dirty="0">
                    <a:latin typeface="Calibri" panose="020F0502020204030204" pitchFamily="34" charset="0"/>
                    <a:cs typeface="Calibri" panose="020F0502020204030204" pitchFamily="34" charset="0"/>
                  </a:rPr>
                  <a:t> &gt;= M (1-</a:t>
                </a:r>
                <a14:m>
                  <m:oMath xmlns:m="http://schemas.openxmlformats.org/officeDocument/2006/math">
                    <m:sSub>
                      <m:sSubPr>
                        <m:ctrlPr>
                          <a:rPr lang="en-US" i="1" dirty="0">
                            <a:latin typeface="Cambria Math" panose="02040503050406030204" pitchFamily="18" charset="0"/>
                            <a:cs typeface="Calibri" panose="020F0502020204030204" pitchFamily="34" charset="0"/>
                          </a:rPr>
                        </m:ctrlPr>
                      </m:sSubPr>
                      <m:e>
                        <m:r>
                          <a:rPr lang="en-US" dirty="0">
                            <a:latin typeface="Cambria Math" panose="02040503050406030204" pitchFamily="18" charset="0"/>
                            <a:cs typeface="Calibri" panose="020F0502020204030204" pitchFamily="34" charset="0"/>
                          </a:rPr>
                          <m:t>𝜉</m:t>
                        </m:r>
                      </m:e>
                      <m:sub>
                        <m:r>
                          <a:rPr lang="en-US" dirty="0">
                            <a:latin typeface="Cambria Math" panose="02040503050406030204" pitchFamily="18" charset="0"/>
                            <a:cs typeface="Calibri" panose="020F0502020204030204" pitchFamily="34" charset="0"/>
                          </a:rPr>
                          <m:t>𝑖</m:t>
                        </m:r>
                      </m:sub>
                    </m:sSub>
                    <m:r>
                      <a:rPr lang="en-US" dirty="0">
                        <a:latin typeface="Cambria Math" panose="02040503050406030204" pitchFamily="18" charset="0"/>
                        <a:cs typeface="Calibri" panose="020F0502020204030204" pitchFamily="34" charset="0"/>
                      </a:rPr>
                      <m:t>)</m:t>
                    </m:r>
                  </m:oMath>
                </a14:m>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14:m>
                  <m:oMath xmlns:m="http://schemas.openxmlformats.org/officeDocument/2006/math">
                    <m:sSub>
                      <m:sSubPr>
                        <m:ctrlPr>
                          <a:rPr lang="en-US" i="1" dirty="0">
                            <a:latin typeface="Cambria Math" panose="02040503050406030204" pitchFamily="18" charset="0"/>
                            <a:cs typeface="Calibri" panose="020F0502020204030204" pitchFamily="34" charset="0"/>
                          </a:rPr>
                        </m:ctrlPr>
                      </m:sSubPr>
                      <m:e>
                        <m:r>
                          <a:rPr lang="en-US" dirty="0">
                            <a:latin typeface="Cambria Math" panose="02040503050406030204" pitchFamily="18" charset="0"/>
                            <a:cs typeface="Calibri" panose="020F0502020204030204" pitchFamily="34" charset="0"/>
                          </a:rPr>
                          <m:t>𝜉</m:t>
                        </m:r>
                      </m:e>
                      <m:sub>
                        <m:r>
                          <a:rPr lang="en-US" dirty="0">
                            <a:latin typeface="Cambria Math" panose="02040503050406030204" pitchFamily="18" charset="0"/>
                            <a:cs typeface="Calibri" panose="020F0502020204030204" pitchFamily="34" charset="0"/>
                          </a:rPr>
                          <m:t>𝑖</m:t>
                        </m:r>
                      </m:sub>
                    </m:sSub>
                  </m:oMath>
                </a14:m>
                <a:r>
                  <a:rPr lang="en-US" dirty="0">
                    <a:latin typeface="Calibri" panose="020F0502020204030204" pitchFamily="34" charset="0"/>
                    <a:cs typeface="Calibri" panose="020F0502020204030204" pitchFamily="34" charset="0"/>
                  </a:rPr>
                  <a:t> = Slack variable for </a:t>
                </a:r>
                <a:r>
                  <a:rPr lang="en-US" dirty="0" err="1">
                    <a:latin typeface="Calibri" panose="020F0502020204030204" pitchFamily="34" charset="0"/>
                    <a:cs typeface="Calibri" panose="020F0502020204030204" pitchFamily="34" charset="0"/>
                  </a:rPr>
                  <a:t>ith</a:t>
                </a:r>
                <a:r>
                  <a:rPr lang="en-US" dirty="0">
                    <a:latin typeface="Calibri" panose="020F0502020204030204" pitchFamily="34" charset="0"/>
                    <a:cs typeface="Calibri" panose="020F0502020204030204" pitchFamily="34" charset="0"/>
                  </a:rPr>
                  <a:t> variable </a:t>
                </a:r>
              </a:p>
              <a:p>
                <a14:m>
                  <m:oMath xmlns:m="http://schemas.openxmlformats.org/officeDocument/2006/math">
                    <m:sSub>
                      <m:sSubPr>
                        <m:ctrlPr>
                          <a:rPr lang="en-US" i="1" dirty="0">
                            <a:latin typeface="Cambria Math" panose="02040503050406030204" pitchFamily="18" charset="0"/>
                            <a:cs typeface="Calibri" panose="020F0502020204030204" pitchFamily="34" charset="0"/>
                          </a:rPr>
                        </m:ctrlPr>
                      </m:sSubPr>
                      <m:e>
                        <m:r>
                          <a:rPr lang="en-US" dirty="0">
                            <a:latin typeface="Cambria Math" panose="02040503050406030204" pitchFamily="18" charset="0"/>
                            <a:cs typeface="Calibri" panose="020F0502020204030204" pitchFamily="34" charset="0"/>
                          </a:rPr>
                          <m:t>𝜉</m:t>
                        </m:r>
                      </m:e>
                      <m:sub>
                        <m:r>
                          <a:rPr lang="en-US" dirty="0">
                            <a:latin typeface="Cambria Math" panose="02040503050406030204" pitchFamily="18" charset="0"/>
                            <a:cs typeface="Calibri" panose="020F0502020204030204" pitchFamily="34" charset="0"/>
                          </a:rPr>
                          <m:t>𝑖</m:t>
                        </m:r>
                      </m:sub>
                    </m:sSub>
                  </m:oMath>
                </a14:m>
                <a:r>
                  <a:rPr lang="en-US" dirty="0">
                    <a:latin typeface="Calibri" panose="020F0502020204030204" pitchFamily="34" charset="0"/>
                    <a:cs typeface="Calibri" panose="020F0502020204030204" pitchFamily="34" charset="0"/>
                  </a:rPr>
                  <a:t> &gt;= 0</a:t>
                </a:r>
              </a:p>
              <a:p>
                <a:r>
                  <a:rPr lang="en-US" dirty="0">
                    <a:latin typeface="Calibri" panose="020F0502020204030204" pitchFamily="34" charset="0"/>
                    <a:cs typeface="Calibri" panose="020F0502020204030204" pitchFamily="34" charset="0"/>
                  </a:rPr>
                  <a:t>∑ </a:t>
                </a:r>
                <a14:m>
                  <m:oMath xmlns:m="http://schemas.openxmlformats.org/officeDocument/2006/math">
                    <m:sSub>
                      <m:sSubPr>
                        <m:ctrlPr>
                          <a:rPr lang="en-US" i="1" dirty="0">
                            <a:latin typeface="Cambria Math" panose="02040503050406030204" pitchFamily="18" charset="0"/>
                            <a:cs typeface="Calibri" panose="020F0502020204030204" pitchFamily="34" charset="0"/>
                          </a:rPr>
                        </m:ctrlPr>
                      </m:sSubPr>
                      <m:e>
                        <m:r>
                          <a:rPr lang="en-US" dirty="0">
                            <a:latin typeface="Cambria Math" panose="02040503050406030204" pitchFamily="18" charset="0"/>
                            <a:cs typeface="Calibri" panose="020F0502020204030204" pitchFamily="34" charset="0"/>
                          </a:rPr>
                          <m:t>𝜉</m:t>
                        </m:r>
                      </m:e>
                      <m:sub>
                        <m:r>
                          <a:rPr lang="en-US" dirty="0">
                            <a:latin typeface="Cambria Math" panose="02040503050406030204" pitchFamily="18" charset="0"/>
                            <a:cs typeface="Calibri" panose="020F0502020204030204" pitchFamily="34" charset="0"/>
                          </a:rPr>
                          <m:t>𝑖</m:t>
                        </m:r>
                      </m:sub>
                    </m:sSub>
                  </m:oMath>
                </a14:m>
                <a:r>
                  <a:rPr lang="en-US" dirty="0">
                    <a:latin typeface="Calibri" panose="020F0502020204030204" pitchFamily="34" charset="0"/>
                    <a:cs typeface="Calibri" panose="020F0502020204030204" pitchFamily="34" charset="0"/>
                  </a:rPr>
                  <a:t> &lt;= C</a:t>
                </a:r>
              </a:p>
              <a:p>
                <a:r>
                  <a:rPr lang="en-US" dirty="0">
                    <a:latin typeface="Calibri" panose="020F0502020204030204" pitchFamily="34" charset="0"/>
                    <a:cs typeface="Calibri" panose="020F0502020204030204" pitchFamily="34" charset="0"/>
                  </a:rPr>
                  <a:t>C = </a:t>
                </a:r>
                <a:r>
                  <a:rPr lang="en-US" altLang="en-US" dirty="0">
                    <a:latin typeface="Calibri" panose="020F0502020204030204" pitchFamily="34" charset="0"/>
                    <a:cs typeface="Calibri" panose="020F0502020204030204" pitchFamily="34" charset="0"/>
                  </a:rPr>
                  <a:t>C is a hyperparameter that decides the trade-off between maximizing the margin and minimizing the mistakes </a:t>
                </a:r>
              </a:p>
              <a:p>
                <a:endParaRPr lang="en-US" altLang="en-US" dirty="0">
                  <a:latin typeface="Calibri" panose="020F0502020204030204" pitchFamily="34" charset="0"/>
                  <a:cs typeface="Calibri" panose="020F0502020204030204" pitchFamily="34" charset="0"/>
                </a:endParaRPr>
              </a:p>
              <a:p>
                <a:r>
                  <a:rPr lang="en-US" altLang="en-US" dirty="0">
                    <a:latin typeface="Calibri" panose="020F0502020204030204" pitchFamily="34" charset="0"/>
                    <a:cs typeface="Calibri" panose="020F0502020204030204" pitchFamily="34" charset="0"/>
                  </a:rPr>
                  <a:t>When C is small, classification mistakes are given less importance and focus is more on maximizing the margin, whereas when C is large, the focus is more on avoiding misclassification at the expense of keeping the margin small. We also use </a:t>
                </a:r>
                <a:r>
                  <a:rPr kumimoji="0" lang="en-US" altLang="en-US" sz="1800" b="0" i="0" u="none" strike="noStrike" cap="none" normalizeH="0" baseline="0" dirty="0">
                    <a:ln>
                      <a:noFill/>
                    </a:ln>
                    <a:solidFill>
                      <a:srgbClr val="242729"/>
                    </a:solidFill>
                    <a:effectLst/>
                    <a:latin typeface="MathJax_Math-italic"/>
                  </a:rPr>
                  <a:t>ν as regularization parameter that limits (0,1) and ν = (A+B)/C</a:t>
                </a:r>
                <a:endParaRPr lang="en-US" b="0" i="0" dirty="0">
                  <a:effectLst/>
                  <a:latin typeface="Calibri" panose="020F0502020204030204" pitchFamily="34" charset="0"/>
                  <a:cs typeface="Calibri" panose="020F0502020204030204" pitchFamily="34" charset="0"/>
                </a:endParaRPr>
              </a:p>
            </p:txBody>
          </p:sp>
        </mc:Choice>
        <mc:Fallback xmlns="">
          <p:sp>
            <p:nvSpPr>
              <p:cNvPr id="11" name="TextBox 10">
                <a:extLst>
                  <a:ext uri="{FF2B5EF4-FFF2-40B4-BE49-F238E27FC236}">
                    <a16:creationId xmlns:a16="http://schemas.microsoft.com/office/drawing/2014/main" id="{1F46B186-21E3-4DDD-AA9A-5CACAC51C54E}"/>
                  </a:ext>
                </a:extLst>
              </p:cNvPr>
              <p:cNvSpPr txBox="1">
                <a:spLocks noRot="1" noChangeAspect="1" noMove="1" noResize="1" noEditPoints="1" noAdjustHandles="1" noChangeArrowheads="1" noChangeShapeType="1" noTextEdit="1"/>
              </p:cNvSpPr>
              <p:nvPr/>
            </p:nvSpPr>
            <p:spPr>
              <a:xfrm>
                <a:off x="543232" y="4076374"/>
                <a:ext cx="11105536" cy="2862322"/>
              </a:xfrm>
              <a:prstGeom prst="rect">
                <a:avLst/>
              </a:prstGeom>
              <a:blipFill>
                <a:blip r:embed="rId4"/>
                <a:stretch>
                  <a:fillRect l="-439" t="-1279" b="-2559"/>
                </a:stretch>
              </a:blipFill>
            </p:spPr>
            <p:txBody>
              <a:bodyPr/>
              <a:lstStyle/>
              <a:p>
                <a:r>
                  <a:rPr lang="en-IN">
                    <a:noFill/>
                  </a:rPr>
                  <a:t> </a:t>
                </a:r>
              </a:p>
            </p:txBody>
          </p:sp>
        </mc:Fallback>
      </mc:AlternateContent>
      <p:sp>
        <p:nvSpPr>
          <p:cNvPr id="7" name="Rectangle 3">
            <a:extLst>
              <a:ext uri="{FF2B5EF4-FFF2-40B4-BE49-F238E27FC236}">
                <a16:creationId xmlns:a16="http://schemas.microsoft.com/office/drawing/2014/main" id="{D69835A9-58DD-472A-A543-44EB492926E7}"/>
              </a:ext>
            </a:extLst>
          </p:cNvPr>
          <p:cNvSpPr>
            <a:spLocks noChangeArrowheads="1"/>
          </p:cNvSpPr>
          <p:nvPr/>
        </p:nvSpPr>
        <p:spPr bwMode="auto">
          <a:xfrm>
            <a:off x="0" y="43934"/>
            <a:ext cx="184731" cy="369332"/>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6BA0E59C-281F-4C18-91BF-325F2278DF95}"/>
              </a:ext>
            </a:extLst>
          </p:cNvPr>
          <p:cNvSpPr>
            <a:spLocks noChangeArrowheads="1"/>
          </p:cNvSpPr>
          <p:nvPr/>
        </p:nvSpPr>
        <p:spPr bwMode="auto">
          <a:xfrm>
            <a:off x="0" y="-184666"/>
            <a:ext cx="184731" cy="369332"/>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AD9575A6-6446-410F-8CEA-A75D1AE3F3C9}"/>
              </a:ext>
            </a:extLst>
          </p:cNvPr>
          <p:cNvPicPr>
            <a:picLocks noChangeAspect="1"/>
          </p:cNvPicPr>
          <p:nvPr/>
        </p:nvPicPr>
        <p:blipFill>
          <a:blip r:embed="rId5"/>
          <a:stretch>
            <a:fillRect/>
          </a:stretch>
        </p:blipFill>
        <p:spPr>
          <a:xfrm>
            <a:off x="2115579" y="1902411"/>
            <a:ext cx="2128838" cy="1876425"/>
          </a:xfrm>
          <a:prstGeom prst="rect">
            <a:avLst/>
          </a:prstGeom>
          <a:ln>
            <a:solidFill>
              <a:schemeClr val="tx1"/>
            </a:solidFill>
          </a:ln>
        </p:spPr>
      </p:pic>
      <p:sp>
        <p:nvSpPr>
          <p:cNvPr id="3" name="Rectangle 1">
            <a:extLst>
              <a:ext uri="{FF2B5EF4-FFF2-40B4-BE49-F238E27FC236}">
                <a16:creationId xmlns:a16="http://schemas.microsoft.com/office/drawing/2014/main" id="{CC32D0D5-910B-405D-B8C7-654916E5A735}"/>
              </a:ext>
            </a:extLst>
          </p:cNvPr>
          <p:cNvSpPr>
            <a:spLocks noChangeArrowheads="1"/>
          </p:cNvSpPr>
          <p:nvPr/>
        </p:nvSpPr>
        <p:spPr bwMode="auto">
          <a:xfrm>
            <a:off x="0" y="-269305"/>
            <a:ext cx="184731"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6557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076" y="583842"/>
            <a:ext cx="8596668" cy="1320800"/>
          </a:xfrm>
        </p:spPr>
        <p:txBody>
          <a:bodyPr>
            <a:normAutofit/>
          </a:bodyPr>
          <a:lstStyle/>
          <a:p>
            <a:r>
              <a:rPr lang="en-US" dirty="0">
                <a:latin typeface="Calibri" panose="020F0502020204030204" pitchFamily="34" charset="0"/>
                <a:cs typeface="Calibri" panose="020F0502020204030204" pitchFamily="34" charset="0"/>
              </a:rPr>
              <a:t>Kernels</a:t>
            </a:r>
          </a:p>
        </p:txBody>
      </p:sp>
      <p:sp>
        <p:nvSpPr>
          <p:cNvPr id="5" name="Rectangle 4"/>
          <p:cNvSpPr/>
          <p:nvPr/>
        </p:nvSpPr>
        <p:spPr>
          <a:xfrm>
            <a:off x="807076" y="1640400"/>
            <a:ext cx="8002073" cy="2055838"/>
          </a:xfrm>
          <a:prstGeom prst="rect">
            <a:avLst/>
          </a:prstGeom>
        </p:spPr>
        <p:txBody>
          <a:bodyPr vert="horz" lIns="91440" tIns="45720" rIns="91440" bIns="45720" rtlCol="0">
            <a:normAutofit/>
          </a:bodyPr>
          <a:lstStyle/>
          <a:p>
            <a:pPr marL="342900" indent="-342900" defTabSz="457200">
              <a:spcBef>
                <a:spcPts val="1000"/>
              </a:spcBef>
              <a:buClr>
                <a:schemeClr val="accent1"/>
              </a:buClr>
              <a:buSzPct val="80000"/>
              <a:buFont typeface="Wingdings 3" charset="2"/>
              <a:buChar char=""/>
            </a:pP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3911FEEA-6D00-4CBF-8629-D946909BC0D0}"/>
              </a:ext>
            </a:extLst>
          </p:cNvPr>
          <p:cNvSpPr txBox="1"/>
          <p:nvPr/>
        </p:nvSpPr>
        <p:spPr>
          <a:xfrm>
            <a:off x="807075" y="1321078"/>
            <a:ext cx="8749880" cy="923330"/>
          </a:xfrm>
          <a:prstGeom prst="rect">
            <a:avLst/>
          </a:prstGeom>
          <a:noFill/>
        </p:spPr>
        <p:txBody>
          <a:bodyPr wrap="square">
            <a:spAutoFit/>
          </a:bodyPr>
          <a:lstStyle/>
          <a:p>
            <a:r>
              <a:rPr lang="en-US" u="sng" dirty="0"/>
              <a:t>WHAT IF POINTS ARE NOT LINEAR</a:t>
            </a:r>
          </a:p>
          <a:p>
            <a:endParaRPr lang="en-US" dirty="0"/>
          </a:p>
          <a:p>
            <a:r>
              <a:rPr lang="en-IN" dirty="0">
                <a:latin typeface="charter"/>
              </a:rPr>
              <a:t>A</a:t>
            </a:r>
            <a:r>
              <a:rPr lang="en-IN" b="0" i="0" dirty="0">
                <a:effectLst/>
                <a:latin typeface="charter"/>
              </a:rPr>
              <a:t> liner hyperplane cannot separate training observations belonging to two different classes.</a:t>
            </a:r>
            <a:endParaRPr lang="en-IN" dirty="0"/>
          </a:p>
        </p:txBody>
      </p:sp>
      <p:sp>
        <p:nvSpPr>
          <p:cNvPr id="12" name="TextBox 11">
            <a:extLst>
              <a:ext uri="{FF2B5EF4-FFF2-40B4-BE49-F238E27FC236}">
                <a16:creationId xmlns:a16="http://schemas.microsoft.com/office/drawing/2014/main" id="{3B819821-D86E-4B74-9CB8-B64775A5DC2D}"/>
              </a:ext>
            </a:extLst>
          </p:cNvPr>
          <p:cNvSpPr txBox="1"/>
          <p:nvPr/>
        </p:nvSpPr>
        <p:spPr>
          <a:xfrm>
            <a:off x="807076" y="4952311"/>
            <a:ext cx="9988743" cy="2031325"/>
          </a:xfrm>
          <a:prstGeom prst="rect">
            <a:avLst/>
          </a:prstGeom>
          <a:noFill/>
        </p:spPr>
        <p:txBody>
          <a:bodyPr wrap="square">
            <a:spAutoFit/>
          </a:bodyPr>
          <a:lstStyle/>
          <a:p>
            <a:r>
              <a:rPr lang="en-IN" dirty="0">
                <a:latin typeface="Calibri" panose="020F0502020204030204" pitchFamily="34" charset="0"/>
                <a:cs typeface="Calibri" panose="020F0502020204030204" pitchFamily="34" charset="0"/>
              </a:rPr>
              <a:t>We can consider enlarging the feature space using functions of the predictors such as quadratic or cubic terms in order to address the non-linearity.  E.g. we can convert 2 D data (x1,y1) , (x2,y2) into 3D data</a:t>
            </a:r>
          </a:p>
          <a:p>
            <a:r>
              <a:rPr lang="en-IN" dirty="0">
                <a:latin typeface="Calibri" panose="020F0502020204030204" pitchFamily="34" charset="0"/>
                <a:cs typeface="Calibri" panose="020F0502020204030204" pitchFamily="34" charset="0"/>
              </a:rPr>
              <a:t>(X1,Y1,Z1) and (X2,Y2,Z2).</a:t>
            </a:r>
          </a:p>
          <a:p>
            <a:endParaRPr lang="en-IN" dirty="0">
              <a:latin typeface="Calibri" panose="020F0502020204030204" pitchFamily="34" charset="0"/>
              <a:cs typeface="Calibri" panose="020F0502020204030204" pitchFamily="34" charset="0"/>
            </a:endParaRPr>
          </a:p>
          <a:p>
            <a:endParaRPr lang="en-IN" dirty="0">
              <a:latin typeface="charter"/>
            </a:endParaRPr>
          </a:p>
          <a:p>
            <a:endParaRPr lang="en-IN" b="0" i="0" dirty="0">
              <a:effectLst/>
              <a:latin typeface="charter"/>
            </a:endParaRPr>
          </a:p>
          <a:p>
            <a:endParaRPr lang="en-IN" dirty="0">
              <a:latin typeface="charter"/>
            </a:endParaRPr>
          </a:p>
        </p:txBody>
      </p:sp>
      <p:pic>
        <p:nvPicPr>
          <p:cNvPr id="13" name="Picture 12">
            <a:extLst>
              <a:ext uri="{FF2B5EF4-FFF2-40B4-BE49-F238E27FC236}">
                <a16:creationId xmlns:a16="http://schemas.microsoft.com/office/drawing/2014/main" id="{1907BF27-7C78-4738-AD47-FF0AEF18AD91}"/>
              </a:ext>
            </a:extLst>
          </p:cNvPr>
          <p:cNvPicPr>
            <a:picLocks noChangeAspect="1"/>
          </p:cNvPicPr>
          <p:nvPr/>
        </p:nvPicPr>
        <p:blipFill>
          <a:blip r:embed="rId3"/>
          <a:stretch>
            <a:fillRect/>
          </a:stretch>
        </p:blipFill>
        <p:spPr>
          <a:xfrm>
            <a:off x="2152381" y="2708130"/>
            <a:ext cx="2655731" cy="2295632"/>
          </a:xfrm>
          <a:prstGeom prst="rect">
            <a:avLst/>
          </a:prstGeom>
        </p:spPr>
      </p:pic>
      <p:pic>
        <p:nvPicPr>
          <p:cNvPr id="14" name="Picture 2" descr="SVM_9">
            <a:extLst>
              <a:ext uri="{FF2B5EF4-FFF2-40B4-BE49-F238E27FC236}">
                <a16:creationId xmlns:a16="http://schemas.microsoft.com/office/drawing/2014/main" id="{E73EF1EA-28A1-41A1-8A50-6D308A6C6D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3512" y="2454088"/>
            <a:ext cx="2697102" cy="2300288"/>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4">
            <a:extLst>
              <a:ext uri="{FF2B5EF4-FFF2-40B4-BE49-F238E27FC236}">
                <a16:creationId xmlns:a16="http://schemas.microsoft.com/office/drawing/2014/main" id="{7433CAAF-47D1-45C8-8351-2F9684E00160}"/>
              </a:ext>
            </a:extLst>
          </p:cNvPr>
          <p:cNvSpPr/>
          <p:nvPr/>
        </p:nvSpPr>
        <p:spPr>
          <a:xfrm>
            <a:off x="5596012" y="3151793"/>
            <a:ext cx="1959221" cy="9048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POINTS</a:t>
            </a:r>
          </a:p>
          <a:p>
            <a:pPr algn="ctr"/>
            <a:r>
              <a:rPr lang="en-US" sz="1100" b="1" dirty="0">
                <a:solidFill>
                  <a:schemeClr val="tx1"/>
                </a:solidFill>
              </a:rPr>
              <a:t>TRANSFORMATION</a:t>
            </a:r>
          </a:p>
        </p:txBody>
      </p:sp>
    </p:spTree>
    <p:extLst>
      <p:ext uri="{BB962C8B-B14F-4D97-AF65-F5344CB8AC3E}">
        <p14:creationId xmlns:p14="http://schemas.microsoft.com/office/powerpoint/2010/main" val="2497219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076" y="583842"/>
            <a:ext cx="8596668" cy="1320800"/>
          </a:xfrm>
        </p:spPr>
        <p:txBody>
          <a:bodyPr>
            <a:normAutofit/>
          </a:bodyPr>
          <a:lstStyle/>
          <a:p>
            <a:r>
              <a:rPr lang="en-US" dirty="0">
                <a:latin typeface="Calibri" panose="020F0502020204030204" pitchFamily="34" charset="0"/>
                <a:cs typeface="Calibri" panose="020F0502020204030204" pitchFamily="34" charset="0"/>
              </a:rPr>
              <a:t>Kernels</a:t>
            </a:r>
          </a:p>
        </p:txBody>
      </p:sp>
      <p:sp>
        <p:nvSpPr>
          <p:cNvPr id="5" name="Rectangle 4"/>
          <p:cNvSpPr/>
          <p:nvPr/>
        </p:nvSpPr>
        <p:spPr>
          <a:xfrm>
            <a:off x="807076" y="1640400"/>
            <a:ext cx="8002073" cy="2055838"/>
          </a:xfrm>
          <a:prstGeom prst="rect">
            <a:avLst/>
          </a:prstGeom>
        </p:spPr>
        <p:txBody>
          <a:bodyPr vert="horz" lIns="91440" tIns="45720" rIns="91440" bIns="45720" rtlCol="0">
            <a:normAutofit/>
          </a:bodyPr>
          <a:lstStyle/>
          <a:p>
            <a:pPr marL="342900" indent="-342900" defTabSz="457200">
              <a:spcBef>
                <a:spcPts val="1000"/>
              </a:spcBef>
              <a:buClr>
                <a:schemeClr val="accent1"/>
              </a:buClr>
              <a:buSzPct val="80000"/>
              <a:buFont typeface="Wingdings 3" charset="2"/>
              <a:buChar char=""/>
            </a:pP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3B819821-D86E-4B74-9CB8-B64775A5DC2D}"/>
              </a:ext>
            </a:extLst>
          </p:cNvPr>
          <p:cNvSpPr txBox="1"/>
          <p:nvPr/>
        </p:nvSpPr>
        <p:spPr>
          <a:xfrm>
            <a:off x="807076" y="4952311"/>
            <a:ext cx="9988743" cy="646331"/>
          </a:xfrm>
          <a:prstGeom prst="rect">
            <a:avLst/>
          </a:prstGeom>
          <a:noFill/>
        </p:spPr>
        <p:txBody>
          <a:bodyPr wrap="square">
            <a:spAutoFit/>
          </a:bodyPr>
          <a:lstStyle/>
          <a:p>
            <a:endParaRPr lang="en-IN" b="0" i="0" dirty="0">
              <a:solidFill>
                <a:srgbClr val="292929"/>
              </a:solidFill>
              <a:effectLst/>
              <a:latin typeface="charter"/>
            </a:endParaRPr>
          </a:p>
          <a:p>
            <a:endParaRPr lang="en-IN" dirty="0">
              <a:solidFill>
                <a:srgbClr val="292929"/>
              </a:solidFill>
              <a:latin typeface="charter"/>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F40C150-3E9E-4904-AD44-19541FF5BB26}"/>
                  </a:ext>
                </a:extLst>
              </p:cNvPr>
              <p:cNvSpPr txBox="1"/>
              <p:nvPr/>
            </p:nvSpPr>
            <p:spPr>
              <a:xfrm>
                <a:off x="807076" y="4490646"/>
                <a:ext cx="10577848" cy="1754326"/>
              </a:xfrm>
              <a:prstGeom prst="rect">
                <a:avLst/>
              </a:prstGeom>
              <a:noFill/>
            </p:spPr>
            <p:txBody>
              <a:bodyPr wrap="square">
                <a:spAutoFit/>
              </a:bodyPr>
              <a:lstStyle/>
              <a:p>
                <a:r>
                  <a:rPr lang="en-IN" dirty="0">
                    <a:solidFill>
                      <a:schemeClr val="tx1"/>
                    </a:solidFill>
                    <a:latin typeface="Calibri" panose="020F0502020204030204" pitchFamily="34" charset="0"/>
                    <a:cs typeface="Calibri" panose="020F0502020204030204" pitchFamily="34" charset="0"/>
                  </a:rPr>
                  <a:t>When we can easily separate data with hyperplane by drawing a straight line is </a:t>
                </a:r>
                <a:r>
                  <a:rPr lang="en-IN" b="1" dirty="0">
                    <a:solidFill>
                      <a:schemeClr val="tx1"/>
                    </a:solidFill>
                    <a:latin typeface="Calibri" panose="020F0502020204030204" pitchFamily="34" charset="0"/>
                    <a:cs typeface="Calibri" panose="020F0502020204030204" pitchFamily="34" charset="0"/>
                  </a:rPr>
                  <a:t>Linear SVM</a:t>
                </a:r>
                <a:r>
                  <a:rPr lang="en-IN" dirty="0">
                    <a:solidFill>
                      <a:schemeClr val="tx1"/>
                    </a:solidFill>
                    <a:latin typeface="Calibri" panose="020F0502020204030204" pitchFamily="34" charset="0"/>
                    <a:cs typeface="Calibri" panose="020F0502020204030204" pitchFamily="34" charset="0"/>
                  </a:rPr>
                  <a:t>. When we cannot separate data with a straight line we use </a:t>
                </a:r>
                <a:r>
                  <a:rPr lang="en-IN" b="1" i="0" dirty="0">
                    <a:solidFill>
                      <a:schemeClr val="tx1"/>
                    </a:solidFill>
                    <a:effectLst/>
                    <a:latin typeface="Montserrat"/>
                  </a:rPr>
                  <a:t>Non – Linear SVM</a:t>
                </a:r>
                <a:r>
                  <a:rPr lang="en-IN" b="0" i="0" dirty="0">
                    <a:solidFill>
                      <a:schemeClr val="tx1"/>
                    </a:solidFill>
                    <a:effectLst/>
                    <a:latin typeface="Montserrat"/>
                  </a:rPr>
                  <a:t>.</a:t>
                </a:r>
                <a:endParaRPr lang="en-IN" b="0" i="0" dirty="0">
                  <a:solidFill>
                    <a:schemeClr val="tx1"/>
                  </a:solidFill>
                  <a:effectLst/>
                  <a:latin typeface="charter"/>
                </a:endParaRPr>
              </a:p>
              <a:p>
                <a:endParaRPr lang="en-IN" b="0" i="0" dirty="0">
                  <a:solidFill>
                    <a:schemeClr val="tx1"/>
                  </a:solidFill>
                  <a:effectLst/>
                  <a:latin typeface="charter"/>
                </a:endParaRPr>
              </a:p>
              <a:p>
                <a:r>
                  <a:rPr lang="en-IN" dirty="0">
                    <a:latin typeface="Calibri" panose="020F0502020204030204" pitchFamily="34" charset="0"/>
                    <a:cs typeface="Calibri" panose="020F0502020204030204" pitchFamily="34" charset="0"/>
                  </a:rPr>
                  <a:t>The change in feature space can be anything as long as it is successfully converting the space into higher dimensional space such that two classes can be separated using linear plane (</a:t>
                </a:r>
                <a14:m>
                  <m:oMath xmlns:m="http://schemas.openxmlformats.org/officeDocument/2006/math">
                    <m:sSub>
                      <m:sSubPr>
                        <m:ctrlPr>
                          <a:rPr lang="en-US" i="1" dirty="0">
                            <a:latin typeface="Cambria Math" panose="02040503050406030204" pitchFamily="18" charset="0"/>
                            <a:cs typeface="Calibri" panose="020F0502020204030204" pitchFamily="34" charset="0"/>
                          </a:rPr>
                        </m:ctrlPr>
                      </m:sSubPr>
                      <m:e>
                        <m:r>
                          <a:rPr lang="en-US" dirty="0">
                            <a:latin typeface="Cambria Math" panose="02040503050406030204" pitchFamily="18" charset="0"/>
                            <a:cs typeface="Calibri" panose="020F0502020204030204" pitchFamily="34" charset="0"/>
                          </a:rPr>
                          <m:t>𝛽</m:t>
                        </m:r>
                      </m:e>
                      <m:sub>
                        <m:r>
                          <a:rPr lang="en-US" dirty="0">
                            <a:latin typeface="Cambria Math" panose="02040503050406030204" pitchFamily="18" charset="0"/>
                            <a:cs typeface="Calibri" panose="020F0502020204030204" pitchFamily="34" charset="0"/>
                          </a:rPr>
                          <m:t>0</m:t>
                        </m:r>
                      </m:sub>
                    </m:sSub>
                    <m:r>
                      <a:rPr lang="en-US" dirty="0">
                        <a:latin typeface="Cambria Math" panose="02040503050406030204" pitchFamily="18" charset="0"/>
                        <a:cs typeface="Calibri" panose="020F0502020204030204" pitchFamily="34" charset="0"/>
                      </a:rPr>
                      <m:t>+</m:t>
                    </m:r>
                    <m:sSub>
                      <m:sSubPr>
                        <m:ctrlPr>
                          <a:rPr lang="en-US" i="1" dirty="0">
                            <a:latin typeface="Cambria Math" panose="02040503050406030204" pitchFamily="18" charset="0"/>
                            <a:cs typeface="Calibri" panose="020F0502020204030204" pitchFamily="34" charset="0"/>
                          </a:rPr>
                        </m:ctrlPr>
                      </m:sSubPr>
                      <m:e>
                        <m:r>
                          <a:rPr lang="en-US" dirty="0">
                            <a:latin typeface="Cambria Math" panose="02040503050406030204" pitchFamily="18" charset="0"/>
                            <a:cs typeface="Calibri" panose="020F0502020204030204" pitchFamily="34" charset="0"/>
                          </a:rPr>
                          <m:t>𝛽</m:t>
                        </m:r>
                      </m:e>
                      <m:sub>
                        <m:r>
                          <a:rPr lang="en-US" dirty="0">
                            <a:latin typeface="Cambria Math" panose="02040503050406030204" pitchFamily="18" charset="0"/>
                            <a:cs typeface="Calibri" panose="020F0502020204030204" pitchFamily="34" charset="0"/>
                          </a:rPr>
                          <m:t>1</m:t>
                        </m:r>
                      </m:sub>
                    </m:sSub>
                    <m:sSub>
                      <m:sSubPr>
                        <m:ctrlPr>
                          <a:rPr lang="en-US" i="1" dirty="0">
                            <a:latin typeface="Cambria Math" panose="02040503050406030204" pitchFamily="18" charset="0"/>
                            <a:cs typeface="Calibri" panose="020F0502020204030204" pitchFamily="34" charset="0"/>
                          </a:rPr>
                        </m:ctrlPr>
                      </m:sSubPr>
                      <m:e>
                        <m:r>
                          <a:rPr lang="en-US" dirty="0">
                            <a:latin typeface="Cambria Math" panose="02040503050406030204" pitchFamily="18" charset="0"/>
                            <a:cs typeface="Calibri" panose="020F0502020204030204" pitchFamily="34" charset="0"/>
                          </a:rPr>
                          <m:t>𝑋</m:t>
                        </m:r>
                      </m:e>
                      <m:sub>
                        <m:r>
                          <a:rPr lang="en-US" dirty="0">
                            <a:latin typeface="Cambria Math" panose="02040503050406030204" pitchFamily="18" charset="0"/>
                            <a:cs typeface="Calibri" panose="020F0502020204030204" pitchFamily="34" charset="0"/>
                          </a:rPr>
                          <m:t>1</m:t>
                        </m:r>
                        <m:r>
                          <m:rPr>
                            <m:sty m:val="p"/>
                          </m:rPr>
                          <a:rPr lang="en-US" dirty="0">
                            <a:latin typeface="Cambria Math" panose="02040503050406030204" pitchFamily="18" charset="0"/>
                            <a:cs typeface="Calibri" panose="020F0502020204030204" pitchFamily="34" charset="0"/>
                          </a:rPr>
                          <m:t>i</m:t>
                        </m:r>
                      </m:sub>
                    </m:sSub>
                    <m:r>
                      <a:rPr lang="en-US" dirty="0">
                        <a:latin typeface="Cambria Math" panose="02040503050406030204" pitchFamily="18" charset="0"/>
                        <a:cs typeface="Calibri" panose="020F0502020204030204" pitchFamily="34" charset="0"/>
                      </a:rPr>
                      <m:t>+</m:t>
                    </m:r>
                    <m:sSub>
                      <m:sSubPr>
                        <m:ctrlPr>
                          <a:rPr lang="en-US" i="1" dirty="0">
                            <a:latin typeface="Cambria Math" panose="02040503050406030204" pitchFamily="18" charset="0"/>
                            <a:cs typeface="Calibri" panose="020F0502020204030204" pitchFamily="34" charset="0"/>
                          </a:rPr>
                        </m:ctrlPr>
                      </m:sSubPr>
                      <m:e>
                        <m:r>
                          <a:rPr lang="en-US" dirty="0">
                            <a:latin typeface="Cambria Math" panose="02040503050406030204" pitchFamily="18" charset="0"/>
                            <a:cs typeface="Calibri" panose="020F0502020204030204" pitchFamily="34" charset="0"/>
                          </a:rPr>
                          <m:t>𝛽</m:t>
                        </m:r>
                      </m:e>
                      <m:sub>
                        <m:r>
                          <a:rPr lang="en-US" dirty="0">
                            <a:latin typeface="Cambria Math" panose="02040503050406030204" pitchFamily="18" charset="0"/>
                            <a:cs typeface="Calibri" panose="020F0502020204030204" pitchFamily="34" charset="0"/>
                          </a:rPr>
                          <m:t>2</m:t>
                        </m:r>
                      </m:sub>
                    </m:sSub>
                    <m:sSub>
                      <m:sSubPr>
                        <m:ctrlPr>
                          <a:rPr lang="en-US" i="1" dirty="0">
                            <a:latin typeface="Cambria Math" panose="02040503050406030204" pitchFamily="18" charset="0"/>
                            <a:cs typeface="Calibri" panose="020F0502020204030204" pitchFamily="34" charset="0"/>
                          </a:rPr>
                        </m:ctrlPr>
                      </m:sSubPr>
                      <m:e>
                        <m:r>
                          <a:rPr lang="en-US" dirty="0">
                            <a:latin typeface="Cambria Math" panose="02040503050406030204" pitchFamily="18" charset="0"/>
                            <a:cs typeface="Calibri" panose="020F0502020204030204" pitchFamily="34" charset="0"/>
                          </a:rPr>
                          <m:t>𝑋</m:t>
                        </m:r>
                      </m:e>
                      <m:sub>
                        <m:r>
                          <a:rPr lang="en-US" dirty="0">
                            <a:latin typeface="Cambria Math" panose="02040503050406030204" pitchFamily="18" charset="0"/>
                            <a:cs typeface="Calibri" panose="020F0502020204030204" pitchFamily="34" charset="0"/>
                          </a:rPr>
                          <m:t>2</m:t>
                        </m:r>
                        <m:r>
                          <m:rPr>
                            <m:sty m:val="p"/>
                          </m:rPr>
                          <a:rPr lang="en-US" dirty="0">
                            <a:latin typeface="Cambria Math" panose="02040503050406030204" pitchFamily="18" charset="0"/>
                            <a:cs typeface="Calibri" panose="020F0502020204030204" pitchFamily="34" charset="0"/>
                          </a:rPr>
                          <m:t>i</m:t>
                        </m:r>
                      </m:sub>
                    </m:sSub>
                    <m:r>
                      <a:rPr lang="en-US" dirty="0">
                        <a:latin typeface="Cambria Math" panose="02040503050406030204" pitchFamily="18" charset="0"/>
                        <a:cs typeface="Calibri" panose="020F0502020204030204" pitchFamily="34" charset="0"/>
                      </a:rPr>
                      <m:t>+</m:t>
                    </m:r>
                    <m:sSub>
                      <m:sSubPr>
                        <m:ctrlPr>
                          <a:rPr lang="en-US" i="1" dirty="0">
                            <a:latin typeface="Cambria Math" panose="02040503050406030204" pitchFamily="18" charset="0"/>
                            <a:cs typeface="Calibri" panose="020F0502020204030204" pitchFamily="34" charset="0"/>
                          </a:rPr>
                        </m:ctrlPr>
                      </m:sSubPr>
                      <m:e>
                        <m:r>
                          <a:rPr lang="en-US" dirty="0">
                            <a:latin typeface="Cambria Math" panose="02040503050406030204" pitchFamily="18" charset="0"/>
                            <a:cs typeface="Calibri" panose="020F0502020204030204" pitchFamily="34" charset="0"/>
                          </a:rPr>
                          <m:t>𝛽</m:t>
                        </m:r>
                      </m:e>
                      <m:sub>
                        <m:r>
                          <a:rPr lang="en-US" dirty="0">
                            <a:latin typeface="Cambria Math" panose="02040503050406030204" pitchFamily="18" charset="0"/>
                            <a:cs typeface="Calibri" panose="020F0502020204030204" pitchFamily="34" charset="0"/>
                          </a:rPr>
                          <m:t>3</m:t>
                        </m:r>
                      </m:sub>
                    </m:sSub>
                    <m:sSub>
                      <m:sSubPr>
                        <m:ctrlPr>
                          <a:rPr lang="en-US" i="1" dirty="0">
                            <a:latin typeface="Cambria Math" panose="02040503050406030204" pitchFamily="18" charset="0"/>
                            <a:cs typeface="Calibri" panose="020F0502020204030204" pitchFamily="34" charset="0"/>
                          </a:rPr>
                        </m:ctrlPr>
                      </m:sSubPr>
                      <m:e>
                        <m:r>
                          <a:rPr lang="en-US" dirty="0">
                            <a:latin typeface="Cambria Math" panose="02040503050406030204" pitchFamily="18" charset="0"/>
                            <a:cs typeface="Calibri" panose="020F0502020204030204" pitchFamily="34" charset="0"/>
                          </a:rPr>
                          <m:t>𝑋</m:t>
                        </m:r>
                      </m:e>
                      <m:sub>
                        <m:r>
                          <a:rPr lang="en-US" dirty="0">
                            <a:latin typeface="Cambria Math" panose="02040503050406030204" pitchFamily="18" charset="0"/>
                            <a:cs typeface="Calibri" panose="020F0502020204030204" pitchFamily="34" charset="0"/>
                          </a:rPr>
                          <m:t>3</m:t>
                        </m:r>
                        <m:r>
                          <m:rPr>
                            <m:sty m:val="p"/>
                          </m:rPr>
                          <a:rPr lang="en-US" dirty="0">
                            <a:latin typeface="Cambria Math" panose="02040503050406030204" pitchFamily="18" charset="0"/>
                            <a:cs typeface="Calibri" panose="020F0502020204030204" pitchFamily="34" charset="0"/>
                          </a:rPr>
                          <m:t>i</m:t>
                        </m:r>
                      </m:sub>
                    </m:sSub>
                  </m:oMath>
                </a14:m>
                <a:r>
                  <a:rPr lang="en-IN" dirty="0">
                    <a:latin typeface="Calibri" panose="020F0502020204030204" pitchFamily="34" charset="0"/>
                    <a:cs typeface="Calibri" panose="020F0502020204030204" pitchFamily="34" charset="0"/>
                  </a:rPr>
                  <a:t>). </a:t>
                </a:r>
              </a:p>
              <a:p>
                <a:endParaRPr lang="en-IN" dirty="0">
                  <a:solidFill>
                    <a:schemeClr val="tx1"/>
                  </a:solidFill>
                  <a:latin typeface="charter"/>
                </a:endParaRPr>
              </a:p>
            </p:txBody>
          </p:sp>
        </mc:Choice>
        <mc:Fallback xmlns="">
          <p:sp>
            <p:nvSpPr>
              <p:cNvPr id="16" name="TextBox 15">
                <a:extLst>
                  <a:ext uri="{FF2B5EF4-FFF2-40B4-BE49-F238E27FC236}">
                    <a16:creationId xmlns:a16="http://schemas.microsoft.com/office/drawing/2014/main" id="{2F40C150-3E9E-4904-AD44-19541FF5BB26}"/>
                  </a:ext>
                </a:extLst>
              </p:cNvPr>
              <p:cNvSpPr txBox="1">
                <a:spLocks noRot="1" noChangeAspect="1" noMove="1" noResize="1" noEditPoints="1" noAdjustHandles="1" noChangeArrowheads="1" noChangeShapeType="1" noTextEdit="1"/>
              </p:cNvSpPr>
              <p:nvPr/>
            </p:nvSpPr>
            <p:spPr>
              <a:xfrm>
                <a:off x="807076" y="4490646"/>
                <a:ext cx="10577848" cy="1754326"/>
              </a:xfrm>
              <a:prstGeom prst="rect">
                <a:avLst/>
              </a:prstGeom>
              <a:blipFill>
                <a:blip r:embed="rId3"/>
                <a:stretch>
                  <a:fillRect l="-461" t="-2091"/>
                </a:stretch>
              </a:blipFill>
            </p:spPr>
            <p:txBody>
              <a:bodyPr/>
              <a:lstStyle/>
              <a:p>
                <a:r>
                  <a:rPr lang="en-IN">
                    <a:noFill/>
                  </a:rPr>
                  <a:t> </a:t>
                </a:r>
              </a:p>
            </p:txBody>
          </p:sp>
        </mc:Fallback>
      </mc:AlternateContent>
      <p:pic>
        <p:nvPicPr>
          <p:cNvPr id="11" name="Picture 4" descr="SVM Classifier Tutorial | Kaggle">
            <a:extLst>
              <a:ext uri="{FF2B5EF4-FFF2-40B4-BE49-F238E27FC236}">
                <a16:creationId xmlns:a16="http://schemas.microsoft.com/office/drawing/2014/main" id="{DCF3E102-9103-4325-822E-40A992C980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1" r="1581" b="2905"/>
          <a:stretch/>
        </p:blipFill>
        <p:spPr bwMode="auto">
          <a:xfrm>
            <a:off x="807076" y="1378139"/>
            <a:ext cx="4501480" cy="27797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170" name="Picture 2" descr="The Kernel Trick">
            <a:extLst>
              <a:ext uri="{FF2B5EF4-FFF2-40B4-BE49-F238E27FC236}">
                <a16:creationId xmlns:a16="http://schemas.microsoft.com/office/drawing/2014/main" id="{C77EDCE1-5A01-4AA8-8539-D5C682DE17A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91878" y="1381613"/>
            <a:ext cx="5834541" cy="277976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225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076" y="583842"/>
            <a:ext cx="8596668" cy="1320800"/>
          </a:xfrm>
        </p:spPr>
        <p:txBody>
          <a:bodyPr>
            <a:normAutofit/>
          </a:bodyPr>
          <a:lstStyle/>
          <a:p>
            <a:r>
              <a:rPr lang="en-US" dirty="0">
                <a:latin typeface="Calibri" panose="020F0502020204030204" pitchFamily="34" charset="0"/>
                <a:cs typeface="Calibri" panose="020F0502020204030204" pitchFamily="34" charset="0"/>
              </a:rPr>
              <a:t>Kernels</a:t>
            </a:r>
          </a:p>
        </p:txBody>
      </p:sp>
      <p:sp>
        <p:nvSpPr>
          <p:cNvPr id="5" name="Rectangle 4"/>
          <p:cNvSpPr/>
          <p:nvPr/>
        </p:nvSpPr>
        <p:spPr>
          <a:xfrm>
            <a:off x="807076" y="1640400"/>
            <a:ext cx="8002073" cy="2055838"/>
          </a:xfrm>
          <a:prstGeom prst="rect">
            <a:avLst/>
          </a:prstGeom>
        </p:spPr>
        <p:txBody>
          <a:bodyPr vert="horz" lIns="91440" tIns="45720" rIns="91440" bIns="45720" rtlCol="0">
            <a:normAutofit/>
          </a:bodyPr>
          <a:lstStyle/>
          <a:p>
            <a:pPr marL="342900" indent="-342900" defTabSz="457200">
              <a:spcBef>
                <a:spcPts val="1000"/>
              </a:spcBef>
              <a:buClr>
                <a:schemeClr val="accent1"/>
              </a:buClr>
              <a:buSzPct val="80000"/>
              <a:buFont typeface="Wingdings 3" charset="2"/>
              <a:buChar char=""/>
            </a:pP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4098" name="Picture 2" descr="SVM with polynomial kernel visualization animated gif">
            <a:extLst>
              <a:ext uri="{FF2B5EF4-FFF2-40B4-BE49-F238E27FC236}">
                <a16:creationId xmlns:a16="http://schemas.microsoft.com/office/drawing/2014/main" id="{B1D65CA6-602E-4C20-961F-3097A866319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164886" y="1904642"/>
            <a:ext cx="5288526" cy="396639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at is the kernel trick? Why is it important? | by Grace Zhang | Medium">
            <a:extLst>
              <a:ext uri="{FF2B5EF4-FFF2-40B4-BE49-F238E27FC236}">
                <a16:creationId xmlns:a16="http://schemas.microsoft.com/office/drawing/2014/main" id="{2660A7C5-7FEC-4AA8-9B42-C2F151EAB0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67" y="1904642"/>
            <a:ext cx="5288527" cy="416731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193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076" y="583842"/>
            <a:ext cx="8596668" cy="1320800"/>
          </a:xfrm>
        </p:spPr>
        <p:txBody>
          <a:bodyPr>
            <a:normAutofit/>
          </a:bodyPr>
          <a:lstStyle/>
          <a:p>
            <a:r>
              <a:rPr lang="en-US" dirty="0">
                <a:latin typeface="Calibri" panose="020F0502020204030204" pitchFamily="34" charset="0"/>
                <a:cs typeface="Calibri" panose="020F0502020204030204" pitchFamily="34" charset="0"/>
              </a:rPr>
              <a:t>Kernels</a:t>
            </a:r>
          </a:p>
        </p:txBody>
      </p:sp>
      <p:sp>
        <p:nvSpPr>
          <p:cNvPr id="5" name="Rectangle 4"/>
          <p:cNvSpPr/>
          <p:nvPr/>
        </p:nvSpPr>
        <p:spPr>
          <a:xfrm>
            <a:off x="807076" y="1132894"/>
            <a:ext cx="8002073" cy="2055838"/>
          </a:xfrm>
          <a:prstGeom prst="rect">
            <a:avLst/>
          </a:prstGeom>
        </p:spPr>
        <p:txBody>
          <a:bodyPr vert="horz" lIns="91440" tIns="45720" rIns="91440" bIns="45720" rtlCol="0">
            <a:normAutofit/>
          </a:bodyPr>
          <a:lstStyle/>
          <a:p>
            <a:pPr marL="342900" indent="-342900" defTabSz="457200">
              <a:spcBef>
                <a:spcPts val="1000"/>
              </a:spcBef>
              <a:buClr>
                <a:schemeClr val="accent1"/>
              </a:buClr>
              <a:buSzPct val="80000"/>
              <a:buFont typeface="Wingdings 3" charset="2"/>
              <a:buChar char=""/>
            </a:pPr>
            <a:endParaRPr lang="en-US"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3911FEEA-6D00-4CBF-8629-D946909BC0D0}"/>
              </a:ext>
            </a:extLst>
          </p:cNvPr>
          <p:cNvSpPr txBox="1"/>
          <p:nvPr/>
        </p:nvSpPr>
        <p:spPr>
          <a:xfrm>
            <a:off x="807076" y="4100858"/>
            <a:ext cx="6098458" cy="369332"/>
          </a:xfrm>
          <a:prstGeom prst="rect">
            <a:avLst/>
          </a:prstGeom>
          <a:noFill/>
        </p:spPr>
        <p:txBody>
          <a:bodyPr wrap="square">
            <a:spAutoFit/>
          </a:bodyPr>
          <a:lstStyle/>
          <a:p>
            <a:endParaRPr lang="en-IN" dirty="0"/>
          </a:p>
        </p:txBody>
      </p:sp>
      <p:sp>
        <p:nvSpPr>
          <p:cNvPr id="12" name="TextBox 11">
            <a:extLst>
              <a:ext uri="{FF2B5EF4-FFF2-40B4-BE49-F238E27FC236}">
                <a16:creationId xmlns:a16="http://schemas.microsoft.com/office/drawing/2014/main" id="{76D9AA29-7D6E-4CED-B9AA-953946773C10}"/>
              </a:ext>
            </a:extLst>
          </p:cNvPr>
          <p:cNvSpPr txBox="1"/>
          <p:nvPr/>
        </p:nvSpPr>
        <p:spPr>
          <a:xfrm>
            <a:off x="910056" y="1407111"/>
            <a:ext cx="11012700" cy="5078313"/>
          </a:xfrm>
          <a:prstGeom prst="rect">
            <a:avLst/>
          </a:prstGeom>
          <a:noFill/>
        </p:spPr>
        <p:txBody>
          <a:bodyPr wrap="square">
            <a:spAutoFit/>
          </a:bodyPr>
          <a:lstStyle/>
          <a:p>
            <a:r>
              <a:rPr lang="en-IN" dirty="0">
                <a:latin typeface="Calibri" panose="020F0502020204030204" pitchFamily="34" charset="0"/>
                <a:cs typeface="Calibri" panose="020F0502020204030204" pitchFamily="34" charset="0"/>
              </a:rPr>
              <a:t>In SVM, The kernel trick is an effective approach for enlarging the feature space. </a:t>
            </a:r>
          </a:p>
          <a:p>
            <a:endParaRPr lang="en-IN" dirty="0">
              <a:solidFill>
                <a:srgbClr val="292929"/>
              </a:solidFill>
              <a:latin typeface="charter"/>
            </a:endParaRPr>
          </a:p>
          <a:p>
            <a:endParaRPr lang="en-IN" dirty="0">
              <a:solidFill>
                <a:srgbClr val="292929"/>
              </a:solidFill>
              <a:latin typeface="charter"/>
            </a:endParaRPr>
          </a:p>
          <a:p>
            <a:endParaRPr lang="en-IN" dirty="0">
              <a:solidFill>
                <a:srgbClr val="292929"/>
              </a:solidFill>
              <a:latin typeface="charter"/>
            </a:endParaRPr>
          </a:p>
          <a:p>
            <a:endParaRPr lang="en-IN" dirty="0">
              <a:solidFill>
                <a:srgbClr val="292929"/>
              </a:solidFill>
              <a:latin typeface="charter"/>
            </a:endParaRPr>
          </a:p>
          <a:p>
            <a:endParaRPr lang="en-IN" b="0" i="0" dirty="0">
              <a:solidFill>
                <a:srgbClr val="292929"/>
              </a:solidFill>
              <a:effectLst/>
              <a:latin typeface="charter"/>
            </a:endParaRPr>
          </a:p>
          <a:p>
            <a:endParaRPr lang="en-IN" b="0" i="0" dirty="0">
              <a:solidFill>
                <a:srgbClr val="292929"/>
              </a:solidFill>
              <a:effectLst/>
              <a:latin typeface="charter"/>
            </a:endParaRPr>
          </a:p>
          <a:p>
            <a:r>
              <a:rPr lang="en-IN" dirty="0">
                <a:solidFill>
                  <a:srgbClr val="292929"/>
                </a:solidFill>
                <a:latin typeface="charter"/>
              </a:rPr>
              <a:t>X1, X2 			X1,X2, X1`, X2`,X3`,X4`</a:t>
            </a:r>
          </a:p>
          <a:p>
            <a:endParaRPr lang="en-IN" dirty="0">
              <a:solidFill>
                <a:srgbClr val="292929"/>
              </a:solidFill>
              <a:latin typeface="charter"/>
            </a:endParaRPr>
          </a:p>
          <a:p>
            <a:endParaRPr lang="en-IN" dirty="0">
              <a:solidFill>
                <a:srgbClr val="292929"/>
              </a:solidFill>
              <a:latin typeface="charter"/>
            </a:endParaRPr>
          </a:p>
          <a:p>
            <a:endParaRPr lang="en-IN" dirty="0">
              <a:solidFill>
                <a:srgbClr val="292929"/>
              </a:solidFill>
              <a:latin typeface="charter"/>
            </a:endParaRPr>
          </a:p>
          <a:p>
            <a:endParaRPr lang="en-IN" dirty="0">
              <a:solidFill>
                <a:srgbClr val="292929"/>
              </a:solidFill>
              <a:latin typeface="charter"/>
            </a:endParaRPr>
          </a:p>
          <a:p>
            <a:endParaRPr lang="en-IN" dirty="0">
              <a:solidFill>
                <a:srgbClr val="292929"/>
              </a:solidFill>
              <a:latin typeface="charter"/>
            </a:endParaRPr>
          </a:p>
          <a:p>
            <a:endParaRPr lang="en-IN" dirty="0">
              <a:solidFill>
                <a:srgbClr val="292929"/>
              </a:solidFill>
              <a:latin typeface="charter"/>
            </a:endParaRPr>
          </a:p>
          <a:p>
            <a:r>
              <a:rPr lang="en-IN" dirty="0">
                <a:latin typeface="Calibri" panose="020F0502020204030204" pitchFamily="34" charset="0"/>
                <a:cs typeface="Calibri" panose="020F0502020204030204" pitchFamily="34" charset="0"/>
              </a:rPr>
              <a:t>The SVM kernel is a function that takes low dimensional input space and  transforms it to a higher dimensional space</a:t>
            </a:r>
          </a:p>
          <a:p>
            <a:endParaRPr lang="en-IN" dirty="0">
              <a:latin typeface="Calibri" panose="020F0502020204030204" pitchFamily="34" charset="0"/>
              <a:cs typeface="Calibri" panose="020F0502020204030204" pitchFamily="34" charset="0"/>
            </a:endParaRPr>
          </a:p>
          <a:p>
            <a:endParaRPr lang="en-IN" dirty="0"/>
          </a:p>
        </p:txBody>
      </p:sp>
      <p:pic>
        <p:nvPicPr>
          <p:cNvPr id="6150" name="Picture 6" descr="Basic idea of kernel function in SVM. | Download Scientific Diagram">
            <a:extLst>
              <a:ext uri="{FF2B5EF4-FFF2-40B4-BE49-F238E27FC236}">
                <a16:creationId xmlns:a16="http://schemas.microsoft.com/office/drawing/2014/main" id="{BCAF3F22-960F-4E79-82B4-0DFC688DD4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514" y="1965841"/>
            <a:ext cx="4914242" cy="2319683"/>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E6925C37-EDCD-4A2C-9A54-CD1E2DCAB7E6}"/>
              </a:ext>
            </a:extLst>
          </p:cNvPr>
          <p:cNvCxnSpPr/>
          <p:nvPr/>
        </p:nvCxnSpPr>
        <p:spPr>
          <a:xfrm>
            <a:off x="8809149" y="2389239"/>
            <a:ext cx="697575" cy="0"/>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43D4A3FF-EC92-4B62-ABE1-58F16FAFA166}"/>
              </a:ext>
            </a:extLst>
          </p:cNvPr>
          <p:cNvSpPr txBox="1"/>
          <p:nvPr/>
        </p:nvSpPr>
        <p:spPr>
          <a:xfrm>
            <a:off x="8793288" y="2591859"/>
            <a:ext cx="1220912" cy="461665"/>
          </a:xfrm>
          <a:prstGeom prst="rect">
            <a:avLst/>
          </a:prstGeom>
          <a:noFill/>
        </p:spPr>
        <p:txBody>
          <a:bodyPr wrap="none" rtlCol="0">
            <a:spAutoFit/>
          </a:bodyPr>
          <a:lstStyle/>
          <a:p>
            <a:r>
              <a:rPr lang="en-US" sz="1200" dirty="0">
                <a:solidFill>
                  <a:schemeClr val="tx1">
                    <a:lumMod val="50000"/>
                    <a:lumOff val="50000"/>
                  </a:schemeClr>
                </a:solidFill>
              </a:rPr>
              <a:t>Kernel </a:t>
            </a:r>
          </a:p>
          <a:p>
            <a:r>
              <a:rPr lang="en-US" sz="1200" dirty="0">
                <a:solidFill>
                  <a:schemeClr val="tx1">
                    <a:lumMod val="50000"/>
                    <a:lumOff val="50000"/>
                  </a:schemeClr>
                </a:solidFill>
              </a:rPr>
              <a:t>Transformation</a:t>
            </a:r>
            <a:endParaRPr lang="en-IN" sz="1200" dirty="0">
              <a:solidFill>
                <a:schemeClr val="tx1">
                  <a:lumMod val="50000"/>
                  <a:lumOff val="50000"/>
                </a:schemeClr>
              </a:solidFill>
            </a:endParaRPr>
          </a:p>
        </p:txBody>
      </p:sp>
      <p:sp>
        <p:nvSpPr>
          <p:cNvPr id="15" name="Arrow: Right 14">
            <a:extLst>
              <a:ext uri="{FF2B5EF4-FFF2-40B4-BE49-F238E27FC236}">
                <a16:creationId xmlns:a16="http://schemas.microsoft.com/office/drawing/2014/main" id="{4231F20B-A877-4B6E-8D5D-BBB083A069C0}"/>
              </a:ext>
            </a:extLst>
          </p:cNvPr>
          <p:cNvSpPr/>
          <p:nvPr/>
        </p:nvSpPr>
        <p:spPr>
          <a:xfrm>
            <a:off x="1836257" y="3243580"/>
            <a:ext cx="1850840" cy="5833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chemeClr val="tx1">
                  <a:lumMod val="50000"/>
                  <a:lumOff val="50000"/>
                </a:schemeClr>
              </a:solidFill>
            </a:endParaRPr>
          </a:p>
          <a:p>
            <a:r>
              <a:rPr lang="en-US" sz="1100" dirty="0">
                <a:solidFill>
                  <a:schemeClr val="tx1">
                    <a:lumMod val="50000"/>
                    <a:lumOff val="50000"/>
                  </a:schemeClr>
                </a:solidFill>
              </a:rPr>
              <a:t>Kernel Transformation</a:t>
            </a:r>
            <a:endParaRPr lang="en-IN" sz="1100" dirty="0">
              <a:solidFill>
                <a:schemeClr val="tx1">
                  <a:lumMod val="50000"/>
                  <a:lumOff val="50000"/>
                </a:schemeClr>
              </a:solidFill>
            </a:endParaRPr>
          </a:p>
          <a:p>
            <a:pPr algn="ctr"/>
            <a:endParaRPr lang="en-IN" sz="1100" dirty="0"/>
          </a:p>
        </p:txBody>
      </p:sp>
    </p:spTree>
    <p:extLst>
      <p:ext uri="{BB962C8B-B14F-4D97-AF65-F5344CB8AC3E}">
        <p14:creationId xmlns:p14="http://schemas.microsoft.com/office/powerpoint/2010/main" val="1512283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29803"/>
          </a:xfrm>
        </p:spPr>
        <p:txBody>
          <a:bodyPr/>
          <a:lstStyle/>
          <a:p>
            <a:r>
              <a:rPr lang="en-US" dirty="0"/>
              <a:t> How SVM Works</a:t>
            </a:r>
          </a:p>
        </p:txBody>
      </p:sp>
      <p:sp>
        <p:nvSpPr>
          <p:cNvPr id="3" name="Rectangle 2"/>
          <p:cNvSpPr/>
          <p:nvPr/>
        </p:nvSpPr>
        <p:spPr>
          <a:xfrm>
            <a:off x="677334" y="1339403"/>
            <a:ext cx="10103200" cy="5078313"/>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Most of the common Kernels available are:</a:t>
            </a:r>
          </a:p>
          <a:p>
            <a:endParaRPr lang="en-US" dirty="0">
              <a:latin typeface="Calibri" panose="020F0502020204030204" pitchFamily="34" charset="0"/>
              <a:cs typeface="Calibri" panose="020F0502020204030204" pitchFamily="34" charset="0"/>
            </a:endParaRPr>
          </a:p>
          <a:p>
            <a:pPr marL="354013" lvl="1" indent="-354013">
              <a:buFont typeface="Wingdings" panose="05000000000000000000" pitchFamily="2" charset="2"/>
              <a:buChar char="ü"/>
            </a:pPr>
            <a:r>
              <a:rPr lang="en-US" b="1" dirty="0">
                <a:latin typeface="Calibri" panose="020F0502020204030204" pitchFamily="34" charset="0"/>
                <a:cs typeface="Calibri" panose="020F0502020204030204" pitchFamily="34" charset="0"/>
              </a:rPr>
              <a:t>Linear Kernel :</a:t>
            </a:r>
            <a:r>
              <a:rPr lang="en-IN" dirty="0">
                <a:latin typeface="Calibri" panose="020F0502020204030204" pitchFamily="34" charset="0"/>
                <a:cs typeface="Calibri" panose="020F0502020204030204" pitchFamily="34" charset="0"/>
              </a:rPr>
              <a:t> The decision boundary is a straight line. Unfortunately, most of the real-world data is not linearly separable, this is the reason the linear kernel is not widely used in SVM. Mostly preferred for text classification. </a:t>
            </a:r>
          </a:p>
          <a:p>
            <a:pPr lvl="1"/>
            <a:r>
              <a:rPr lang="en-IN" dirty="0">
                <a:latin typeface="Calibri" panose="020F0502020204030204" pitchFamily="34" charset="0"/>
                <a:cs typeface="Calibri" panose="020F0502020204030204" pitchFamily="34" charset="0"/>
              </a:rPr>
              <a:t>				</a:t>
            </a:r>
            <a:r>
              <a:rPr lang="it-IT" dirty="0">
                <a:latin typeface="Calibri" panose="020F0502020204030204" pitchFamily="34" charset="0"/>
                <a:cs typeface="Calibri" panose="020F0502020204030204" pitchFamily="34" charset="0"/>
              </a:rPr>
              <a:t> f(x) = sum(xi,xj) </a:t>
            </a:r>
          </a:p>
          <a:p>
            <a:pPr lvl="1"/>
            <a:r>
              <a:rPr lang="it-IT">
                <a:latin typeface="Calibri" panose="020F0502020204030204" pitchFamily="34" charset="0"/>
                <a:cs typeface="Calibri" panose="020F0502020204030204" pitchFamily="34" charset="0"/>
              </a:rPr>
              <a:t>                                          (Or dot poduct of two observations xi.xj)</a:t>
            </a:r>
            <a:endParaRPr lang="it-IT" dirty="0">
              <a:latin typeface="Calibri" panose="020F0502020204030204" pitchFamily="34" charset="0"/>
              <a:cs typeface="Calibri" panose="020F0502020204030204" pitchFamily="34" charset="0"/>
            </a:endParaRPr>
          </a:p>
          <a:p>
            <a:pPr lvl="1"/>
            <a:endParaRPr lang="en-IN" dirty="0">
              <a:latin typeface="Calibri" panose="020F0502020204030204" pitchFamily="34" charset="0"/>
              <a:cs typeface="Calibri" panose="020F0502020204030204" pitchFamily="34" charset="0"/>
            </a:endParaRPr>
          </a:p>
          <a:p>
            <a:pPr lvl="1"/>
            <a:endParaRPr lang="en-IN" dirty="0">
              <a:latin typeface="Calibri" panose="020F0502020204030204" pitchFamily="34" charset="0"/>
              <a:cs typeface="Calibri" panose="020F0502020204030204" pitchFamily="34" charset="0"/>
            </a:endParaRPr>
          </a:p>
          <a:p>
            <a:pPr lvl="1"/>
            <a:endParaRPr lang="en-IN" dirty="0">
              <a:latin typeface="Calibri" panose="020F0502020204030204" pitchFamily="34" charset="0"/>
              <a:cs typeface="Calibri" panose="020F0502020204030204" pitchFamily="34" charset="0"/>
            </a:endParaRPr>
          </a:p>
          <a:p>
            <a:pPr lvl="1"/>
            <a:endParaRPr lang="en-IN" dirty="0">
              <a:latin typeface="Calibri" panose="020F0502020204030204" pitchFamily="34" charset="0"/>
              <a:cs typeface="Calibri" panose="020F0502020204030204" pitchFamily="34" charset="0"/>
            </a:endParaRPr>
          </a:p>
          <a:p>
            <a:pPr marL="354013" lvl="1" indent="-342900">
              <a:buFont typeface="Wingdings" panose="05000000000000000000" pitchFamily="2" charset="2"/>
              <a:buChar char="ü"/>
            </a:pPr>
            <a:r>
              <a:rPr lang="en-US" b="1" dirty="0">
                <a:latin typeface="Calibri" panose="020F0502020204030204" pitchFamily="34" charset="0"/>
                <a:cs typeface="Calibri" panose="020F0502020204030204" pitchFamily="34" charset="0"/>
              </a:rPr>
              <a:t>Polynomial Kernel :</a:t>
            </a:r>
          </a:p>
          <a:p>
            <a:pPr lvl="1"/>
            <a:r>
              <a:rPr lang="en-IN" dirty="0">
                <a:latin typeface="Calibri" panose="020F0502020204030204" pitchFamily="34" charset="0"/>
                <a:cs typeface="Calibri" panose="020F0502020204030204" pitchFamily="34" charset="0"/>
              </a:rPr>
              <a:t>				 K(</a:t>
            </a:r>
            <a:r>
              <a:rPr lang="en-IN" dirty="0" err="1">
                <a:latin typeface="Calibri" panose="020F0502020204030204" pitchFamily="34" charset="0"/>
                <a:cs typeface="Calibri" panose="020F0502020204030204" pitchFamily="34" charset="0"/>
              </a:rPr>
              <a:t>xi,xj</a:t>
            </a:r>
            <a:r>
              <a:rPr lang="en-IN" dirty="0">
                <a:latin typeface="Calibri" panose="020F0502020204030204" pitchFamily="34" charset="0"/>
                <a:cs typeface="Calibri" panose="020F0502020204030204" pitchFamily="34" charset="0"/>
              </a:rPr>
              <a:t>) = (1 + (xi * </a:t>
            </a:r>
            <a:r>
              <a:rPr lang="en-IN" dirty="0" err="1">
                <a:latin typeface="Calibri" panose="020F0502020204030204" pitchFamily="34" charset="0"/>
                <a:cs typeface="Calibri" panose="020F0502020204030204" pitchFamily="34" charset="0"/>
              </a:rPr>
              <a:t>xj</a:t>
            </a:r>
            <a:r>
              <a:rPr lang="en-IN" dirty="0">
                <a:latin typeface="Calibri" panose="020F0502020204030204" pitchFamily="34" charset="0"/>
                <a:cs typeface="Calibri" panose="020F0502020204030204" pitchFamily="34" charset="0"/>
              </a:rPr>
              <a:t>))^d</a:t>
            </a:r>
          </a:p>
          <a:p>
            <a:pPr lvl="1"/>
            <a:endParaRPr lang="en-IN"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Sum of dot product between input observation (</a:t>
            </a:r>
            <a:r>
              <a:rPr lang="en-US" dirty="0" err="1">
                <a:latin typeface="Calibri" panose="020F0502020204030204" pitchFamily="34" charset="0"/>
                <a:cs typeface="Calibri" panose="020F0502020204030204" pitchFamily="34" charset="0"/>
              </a:rPr>
              <a:t>xi,xj</a:t>
            </a:r>
            <a:r>
              <a:rPr lang="en-US" dirty="0">
                <a:latin typeface="Calibri" panose="020F0502020204030204" pitchFamily="34" charset="0"/>
                <a:cs typeface="Calibri" panose="020F0502020204030204" pitchFamily="34" charset="0"/>
              </a:rPr>
              <a:t>) in training data.</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This shows high dimensional relationship for xi and </a:t>
            </a:r>
            <a:r>
              <a:rPr lang="en-US" dirty="0" err="1">
                <a:latin typeface="Calibri" panose="020F0502020204030204" pitchFamily="34" charset="0"/>
                <a:cs typeface="Calibri" panose="020F0502020204030204" pitchFamily="34" charset="0"/>
              </a:rPr>
              <a:t>xj</a:t>
            </a:r>
            <a:r>
              <a:rPr lang="en-US" dirty="0">
                <a:latin typeface="Calibri" panose="020F0502020204030204" pitchFamily="34" charset="0"/>
                <a:cs typeface="Calibri" panose="020F0502020204030204" pitchFamily="34" charset="0"/>
              </a:rPr>
              <a:t> using Polynomial kernel and also this decides the </a:t>
            </a:r>
            <a:r>
              <a:rPr lang="en-IN" dirty="0">
                <a:latin typeface="Calibri" panose="020F0502020204030204" pitchFamily="34" charset="0"/>
                <a:cs typeface="Calibri" panose="020F0502020204030204" pitchFamily="34" charset="0"/>
              </a:rPr>
              <a:t>decision boundary to separate the given classes. </a:t>
            </a:r>
          </a:p>
        </p:txBody>
      </p:sp>
    </p:spTree>
    <p:extLst>
      <p:ext uri="{BB962C8B-B14F-4D97-AF65-F5344CB8AC3E}">
        <p14:creationId xmlns:p14="http://schemas.microsoft.com/office/powerpoint/2010/main" val="3442844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677334" y="828543"/>
            <a:ext cx="8596800" cy="1320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600"/>
              <a:buFont typeface="Trebuchet MS"/>
              <a:buNone/>
            </a:pPr>
            <a:r>
              <a:rPr lang="en-US" dirty="0"/>
              <a:t>Typical Data Science Cycle</a:t>
            </a:r>
            <a:endParaRPr dirty="0"/>
          </a:p>
        </p:txBody>
      </p:sp>
      <p:grpSp>
        <p:nvGrpSpPr>
          <p:cNvPr id="159" name="Google Shape;159;p20"/>
          <p:cNvGrpSpPr/>
          <p:nvPr/>
        </p:nvGrpSpPr>
        <p:grpSpPr>
          <a:xfrm>
            <a:off x="2506461" y="2356063"/>
            <a:ext cx="4939032" cy="3903563"/>
            <a:chOff x="1828598" y="-23468"/>
            <a:chExt cx="4939032" cy="3903563"/>
          </a:xfrm>
        </p:grpSpPr>
        <p:sp>
          <p:nvSpPr>
            <p:cNvPr id="160" name="Google Shape;160;p20"/>
            <p:cNvSpPr/>
            <p:nvPr/>
          </p:nvSpPr>
          <p:spPr>
            <a:xfrm>
              <a:off x="2372626" y="-23468"/>
              <a:ext cx="3851100" cy="3851100"/>
            </a:xfrm>
            <a:custGeom>
              <a:avLst/>
              <a:gdLst/>
              <a:ahLst/>
              <a:cxnLst/>
              <a:rect l="l" t="t" r="r" b="b"/>
              <a:pathLst>
                <a:path w="120000" h="120000" extrusionOk="0">
                  <a:moveTo>
                    <a:pt x="79226" y="6959"/>
                  </a:moveTo>
                  <a:lnTo>
                    <a:pt x="79226" y="6959"/>
                  </a:lnTo>
                  <a:cubicBezTo>
                    <a:pt x="103210" y="15652"/>
                    <a:pt x="118376" y="39359"/>
                    <a:pt x="116215" y="64779"/>
                  </a:cubicBezTo>
                  <a:cubicBezTo>
                    <a:pt x="114054" y="90199"/>
                    <a:pt x="95104" y="111005"/>
                    <a:pt x="69996" y="115525"/>
                  </a:cubicBezTo>
                  <a:cubicBezTo>
                    <a:pt x="44888" y="120045"/>
                    <a:pt x="19871" y="107154"/>
                    <a:pt x="8981" y="84084"/>
                  </a:cubicBezTo>
                  <a:cubicBezTo>
                    <a:pt x="-1910" y="61014"/>
                    <a:pt x="4037" y="33506"/>
                    <a:pt x="23484" y="16994"/>
                  </a:cubicBezTo>
                  <a:lnTo>
                    <a:pt x="21430" y="14077"/>
                  </a:lnTo>
                  <a:lnTo>
                    <a:pt x="29435" y="16589"/>
                  </a:lnTo>
                  <a:lnTo>
                    <a:pt x="29384" y="25374"/>
                  </a:lnTo>
                  <a:lnTo>
                    <a:pt x="27331" y="22459"/>
                  </a:lnTo>
                  <a:lnTo>
                    <a:pt x="27331" y="22459"/>
                  </a:lnTo>
                  <a:cubicBezTo>
                    <a:pt x="10398" y="37194"/>
                    <a:pt x="5426" y="61442"/>
                    <a:pt x="15192" y="81653"/>
                  </a:cubicBezTo>
                  <a:cubicBezTo>
                    <a:pt x="24959" y="101864"/>
                    <a:pt x="47047" y="113035"/>
                    <a:pt x="69114" y="108923"/>
                  </a:cubicBezTo>
                  <a:cubicBezTo>
                    <a:pt x="91182" y="104812"/>
                    <a:pt x="107765" y="86437"/>
                    <a:pt x="109599" y="64065"/>
                  </a:cubicBezTo>
                  <a:cubicBezTo>
                    <a:pt x="111432" y="41693"/>
                    <a:pt x="98062" y="20863"/>
                    <a:pt x="76959" y="13213"/>
                  </a:cubicBezTo>
                  <a:close/>
                </a:path>
              </a:pathLst>
            </a:custGeom>
            <a:solidFill>
              <a:srgbClr val="D1EC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1" name="Google Shape;161;p20"/>
            <p:cNvSpPr/>
            <p:nvPr/>
          </p:nvSpPr>
          <p:spPr>
            <a:xfrm>
              <a:off x="3390464" y="1449"/>
              <a:ext cx="1815300" cy="907800"/>
            </a:xfrm>
            <a:prstGeom prst="roundRect">
              <a:avLst>
                <a:gd name="adj" fmla="val 16667"/>
              </a:avLst>
            </a:prstGeom>
            <a:solidFill>
              <a:srgbClr val="5ECBEE"/>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2" name="Google Shape;162;p20"/>
            <p:cNvSpPr txBox="1"/>
            <p:nvPr/>
          </p:nvSpPr>
          <p:spPr>
            <a:xfrm>
              <a:off x="3434774" y="45759"/>
              <a:ext cx="1726800" cy="819000"/>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US" sz="1700" b="0" i="0" u="none" strike="noStrike" cap="none" dirty="0">
                  <a:solidFill>
                    <a:schemeClr val="lt1"/>
                  </a:solidFill>
                  <a:latin typeface="Trebuchet MS"/>
                  <a:ea typeface="Trebuchet MS"/>
                  <a:cs typeface="Trebuchet MS"/>
                  <a:sym typeface="Trebuchet MS"/>
                </a:rPr>
                <a:t>Data Collection</a:t>
              </a:r>
              <a:endParaRPr sz="1700" b="0" i="0" u="none" strike="noStrike" cap="none" dirty="0">
                <a:solidFill>
                  <a:schemeClr val="lt1"/>
                </a:solidFill>
                <a:latin typeface="Trebuchet MS"/>
                <a:ea typeface="Trebuchet MS"/>
                <a:cs typeface="Trebuchet MS"/>
                <a:sym typeface="Trebuchet MS"/>
              </a:endParaRPr>
            </a:p>
          </p:txBody>
        </p:sp>
        <p:sp>
          <p:nvSpPr>
            <p:cNvPr id="163" name="Google Shape;163;p20"/>
            <p:cNvSpPr/>
            <p:nvPr/>
          </p:nvSpPr>
          <p:spPr>
            <a:xfrm>
              <a:off x="4952330" y="1136211"/>
              <a:ext cx="1815300" cy="907800"/>
            </a:xfrm>
            <a:prstGeom prst="roundRect">
              <a:avLst>
                <a:gd name="adj" fmla="val 16667"/>
              </a:avLst>
            </a:prstGeom>
            <a:solidFill>
              <a:srgbClr val="5ECBEE"/>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4" name="Google Shape;164;p20"/>
            <p:cNvSpPr txBox="1"/>
            <p:nvPr/>
          </p:nvSpPr>
          <p:spPr>
            <a:xfrm>
              <a:off x="4996640" y="1180521"/>
              <a:ext cx="1726800" cy="819000"/>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US" sz="1700" b="0" i="0" u="none" strike="noStrike" cap="none" dirty="0">
                  <a:solidFill>
                    <a:schemeClr val="lt1"/>
                  </a:solidFill>
                  <a:latin typeface="Trebuchet MS"/>
                  <a:ea typeface="Trebuchet MS"/>
                  <a:cs typeface="Trebuchet MS"/>
                  <a:sym typeface="Trebuchet MS"/>
                </a:rPr>
                <a:t>Data Understanding</a:t>
              </a:r>
              <a:endParaRPr sz="1700" b="0" i="0" u="none" strike="noStrike" cap="none" dirty="0">
                <a:solidFill>
                  <a:schemeClr val="lt1"/>
                </a:solidFill>
                <a:latin typeface="Trebuchet MS"/>
                <a:ea typeface="Trebuchet MS"/>
                <a:cs typeface="Trebuchet MS"/>
                <a:sym typeface="Trebuchet MS"/>
              </a:endParaRPr>
            </a:p>
          </p:txBody>
        </p:sp>
        <p:sp>
          <p:nvSpPr>
            <p:cNvPr id="165" name="Google Shape;165;p20"/>
            <p:cNvSpPr/>
            <p:nvPr/>
          </p:nvSpPr>
          <p:spPr>
            <a:xfrm>
              <a:off x="4355750" y="2972295"/>
              <a:ext cx="1815300" cy="907800"/>
            </a:xfrm>
            <a:prstGeom prst="roundRect">
              <a:avLst>
                <a:gd name="adj" fmla="val 16667"/>
              </a:avLst>
            </a:prstGeom>
            <a:solidFill>
              <a:srgbClr val="5ECBEE"/>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6" name="Google Shape;166;p20"/>
            <p:cNvSpPr txBox="1"/>
            <p:nvPr/>
          </p:nvSpPr>
          <p:spPr>
            <a:xfrm>
              <a:off x="4400060" y="3016605"/>
              <a:ext cx="1726800" cy="819000"/>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US" sz="1700" b="0" i="0" u="none" strike="noStrike" cap="none" dirty="0">
                  <a:solidFill>
                    <a:schemeClr val="lt1"/>
                  </a:solidFill>
                  <a:latin typeface="Trebuchet MS"/>
                  <a:ea typeface="Trebuchet MS"/>
                  <a:cs typeface="Trebuchet MS"/>
                  <a:sym typeface="Trebuchet MS"/>
                </a:rPr>
                <a:t>Data Pre-Processing</a:t>
              </a:r>
              <a:endParaRPr sz="1700" b="0" i="0" u="none" strike="noStrike" cap="none" dirty="0">
                <a:solidFill>
                  <a:schemeClr val="lt1"/>
                </a:solidFill>
                <a:latin typeface="Trebuchet MS"/>
                <a:ea typeface="Trebuchet MS"/>
                <a:cs typeface="Trebuchet MS"/>
                <a:sym typeface="Trebuchet MS"/>
              </a:endParaRPr>
            </a:p>
          </p:txBody>
        </p:sp>
        <p:sp>
          <p:nvSpPr>
            <p:cNvPr id="167" name="Google Shape;167;p20"/>
            <p:cNvSpPr/>
            <p:nvPr/>
          </p:nvSpPr>
          <p:spPr>
            <a:xfrm>
              <a:off x="2425178" y="2972295"/>
              <a:ext cx="1815300" cy="907800"/>
            </a:xfrm>
            <a:prstGeom prst="roundRect">
              <a:avLst>
                <a:gd name="adj" fmla="val 16667"/>
              </a:avLst>
            </a:prstGeom>
            <a:solidFill>
              <a:srgbClr val="5ECBEE"/>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8" name="Google Shape;168;p20"/>
            <p:cNvSpPr txBox="1"/>
            <p:nvPr/>
          </p:nvSpPr>
          <p:spPr>
            <a:xfrm>
              <a:off x="2469488" y="3016605"/>
              <a:ext cx="1726800" cy="819000"/>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US" sz="1700" b="0" i="0" u="none" strike="noStrike" cap="none" dirty="0">
                  <a:solidFill>
                    <a:schemeClr val="lt1"/>
                  </a:solidFill>
                  <a:latin typeface="Trebuchet MS"/>
                  <a:ea typeface="Trebuchet MS"/>
                  <a:cs typeface="Trebuchet MS"/>
                  <a:sym typeface="Trebuchet MS"/>
                </a:rPr>
                <a:t>Model Building &amp; Evaluation</a:t>
              </a:r>
              <a:endParaRPr sz="1700" b="0" i="0" u="none" strike="noStrike" cap="none" dirty="0">
                <a:solidFill>
                  <a:schemeClr val="lt1"/>
                </a:solidFill>
                <a:latin typeface="Trebuchet MS"/>
                <a:ea typeface="Trebuchet MS"/>
                <a:cs typeface="Trebuchet MS"/>
                <a:sym typeface="Trebuchet MS"/>
              </a:endParaRPr>
            </a:p>
          </p:txBody>
        </p:sp>
        <p:sp>
          <p:nvSpPr>
            <p:cNvPr id="169" name="Google Shape;169;p20"/>
            <p:cNvSpPr/>
            <p:nvPr/>
          </p:nvSpPr>
          <p:spPr>
            <a:xfrm>
              <a:off x="1828598" y="1136211"/>
              <a:ext cx="1815300" cy="907800"/>
            </a:xfrm>
            <a:prstGeom prst="roundRect">
              <a:avLst>
                <a:gd name="adj" fmla="val 16667"/>
              </a:avLst>
            </a:prstGeom>
            <a:solidFill>
              <a:srgbClr val="5ECBEE"/>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0" name="Google Shape;170;p20"/>
            <p:cNvSpPr txBox="1"/>
            <p:nvPr/>
          </p:nvSpPr>
          <p:spPr>
            <a:xfrm>
              <a:off x="1872908" y="1180521"/>
              <a:ext cx="1726800" cy="819000"/>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US" sz="1700" b="0" i="0" u="none" strike="noStrike" cap="none" dirty="0">
                  <a:solidFill>
                    <a:schemeClr val="lt1"/>
                  </a:solidFill>
                  <a:latin typeface="Trebuchet MS"/>
                  <a:ea typeface="Trebuchet MS"/>
                  <a:cs typeface="Trebuchet MS"/>
                  <a:sym typeface="Trebuchet MS"/>
                </a:rPr>
                <a:t>Business Insights &amp; Understanding</a:t>
              </a:r>
              <a:endParaRPr sz="1700" b="0" i="0" u="none" strike="noStrike" cap="none" dirty="0">
                <a:solidFill>
                  <a:schemeClr val="lt1"/>
                </a:solidFill>
                <a:latin typeface="Trebuchet MS"/>
                <a:ea typeface="Trebuchet MS"/>
                <a:cs typeface="Trebuchet MS"/>
                <a:sym typeface="Trebuchet MS"/>
              </a:endParaRPr>
            </a:p>
          </p:txBody>
        </p:sp>
      </p:grpSp>
      <p:sp>
        <p:nvSpPr>
          <p:cNvPr id="171" name="Google Shape;171;p20"/>
          <p:cNvSpPr txBox="1"/>
          <p:nvPr/>
        </p:nvSpPr>
        <p:spPr>
          <a:xfrm>
            <a:off x="-392825" y="3036725"/>
            <a:ext cx="681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Trebuchet MS"/>
              <a:ea typeface="Trebuchet MS"/>
              <a:cs typeface="Trebuchet MS"/>
              <a:sym typeface="Trebuchet MS"/>
            </a:endParaRPr>
          </a:p>
        </p:txBody>
      </p:sp>
      <p:sp>
        <p:nvSpPr>
          <p:cNvPr id="3" name="Frame 2">
            <a:extLst>
              <a:ext uri="{FF2B5EF4-FFF2-40B4-BE49-F238E27FC236}">
                <a16:creationId xmlns:a16="http://schemas.microsoft.com/office/drawing/2014/main" id="{5C17C2F2-DBC2-4720-B38B-572985F37833}"/>
              </a:ext>
            </a:extLst>
          </p:cNvPr>
          <p:cNvSpPr/>
          <p:nvPr/>
        </p:nvSpPr>
        <p:spPr>
          <a:xfrm>
            <a:off x="3107140" y="5474754"/>
            <a:ext cx="1823786" cy="661764"/>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29803"/>
          </a:xfrm>
        </p:spPr>
        <p:txBody>
          <a:bodyPr/>
          <a:lstStyle/>
          <a:p>
            <a:r>
              <a:rPr lang="en-US" dirty="0"/>
              <a:t> How SVM Works</a:t>
            </a:r>
          </a:p>
        </p:txBody>
      </p:sp>
      <p:sp>
        <p:nvSpPr>
          <p:cNvPr id="3" name="Rectangle 2"/>
          <p:cNvSpPr/>
          <p:nvPr/>
        </p:nvSpPr>
        <p:spPr>
          <a:xfrm>
            <a:off x="884348" y="1608305"/>
            <a:ext cx="10103200" cy="5078313"/>
          </a:xfrm>
          <a:prstGeom prst="rect">
            <a:avLst/>
          </a:prstGeom>
        </p:spPr>
        <p:txBody>
          <a:bodyPr wrap="square">
            <a:spAutoFit/>
          </a:bodyPr>
          <a:lstStyle/>
          <a:p>
            <a:pPr marL="442913" lvl="1" indent="-442913">
              <a:buFont typeface="Wingdings" panose="05000000000000000000" pitchFamily="2" charset="2"/>
              <a:buChar char="ü"/>
            </a:pPr>
            <a:r>
              <a:rPr lang="en-US" b="1" dirty="0">
                <a:latin typeface="Calibri" panose="020F0502020204030204" pitchFamily="34" charset="0"/>
                <a:cs typeface="Calibri" panose="020F0502020204030204" pitchFamily="34" charset="0"/>
              </a:rPr>
              <a:t>Gaussian Radial basis function kernel (RBF)</a:t>
            </a:r>
          </a:p>
          <a:p>
            <a:pPr lvl="1"/>
            <a:r>
              <a:rPr lang="sv-SE" dirty="0">
                <a:latin typeface="Calibri" panose="020F0502020204030204" pitchFamily="34" charset="0"/>
                <a:cs typeface="Calibri" panose="020F0502020204030204" pitchFamily="34" charset="0"/>
              </a:rPr>
              <a:t> </a:t>
            </a:r>
          </a:p>
          <a:p>
            <a:pPr lvl="1"/>
            <a:r>
              <a:rPr lang="sv-SE" dirty="0">
                <a:latin typeface="Calibri" panose="020F0502020204030204" pitchFamily="34" charset="0"/>
                <a:cs typeface="Calibri" panose="020F0502020204030204" pitchFamily="34" charset="0"/>
              </a:rPr>
              <a:t>                                                K(xi,xj) = exp(-gamma * ((xi — xj)²)</a:t>
            </a:r>
          </a:p>
          <a:p>
            <a:pPr lvl="1"/>
            <a:endParaRPr lang="sv-SE" dirty="0">
              <a:latin typeface="Calibri" panose="020F0502020204030204" pitchFamily="34" charset="0"/>
              <a:cs typeface="Calibri" panose="020F0502020204030204" pitchFamily="34" charset="0"/>
            </a:endParaRPr>
          </a:p>
          <a:p>
            <a:pPr lvl="1"/>
            <a:r>
              <a:rPr lang="en-IN" dirty="0">
                <a:latin typeface="Calibri" panose="020F0502020204030204" pitchFamily="34" charset="0"/>
                <a:cs typeface="Calibri" panose="020F0502020204030204" pitchFamily="34" charset="0"/>
              </a:rPr>
              <a:t>Gamma determines the influence of training observations to classify new observation. The value of gamma varies from 0 to 1</a:t>
            </a:r>
            <a:endParaRPr lang="en-US" dirty="0">
              <a:latin typeface="Calibri" panose="020F0502020204030204" pitchFamily="34" charset="0"/>
              <a:cs typeface="Calibri" panose="020F0502020204030204" pitchFamily="34" charset="0"/>
            </a:endParaRPr>
          </a:p>
          <a:p>
            <a:pPr algn="l" fontAlgn="base"/>
            <a:endParaRPr lang="en-IN" b="0" i="0" dirty="0">
              <a:solidFill>
                <a:srgbClr val="242729"/>
              </a:solidFill>
              <a:effectLst/>
              <a:latin typeface="inherit"/>
            </a:endParaRPr>
          </a:p>
          <a:p>
            <a:pPr algn="l" fontAlgn="base"/>
            <a:endParaRPr lang="en-IN" dirty="0">
              <a:solidFill>
                <a:srgbClr val="242729"/>
              </a:solidFill>
              <a:latin typeface="inherit"/>
            </a:endParaRPr>
          </a:p>
          <a:p>
            <a:pPr algn="l" fontAlgn="base"/>
            <a:endParaRPr lang="en-IN" b="0" i="0" dirty="0">
              <a:solidFill>
                <a:srgbClr val="242729"/>
              </a:solidFill>
              <a:effectLst/>
              <a:latin typeface="inherit"/>
            </a:endParaRPr>
          </a:p>
          <a:p>
            <a:pPr algn="l" fontAlgn="base"/>
            <a:endParaRPr lang="en-IN" b="0" i="0" dirty="0">
              <a:solidFill>
                <a:srgbClr val="242729"/>
              </a:solidFill>
              <a:effectLst/>
              <a:latin typeface="inherit"/>
            </a:endParaRPr>
          </a:p>
          <a:p>
            <a:pPr algn="l" fontAlgn="base">
              <a:buFont typeface="Arial" panose="020B0604020202020204" pitchFamily="34" charset="0"/>
              <a:buChar char="•"/>
            </a:pPr>
            <a:r>
              <a:rPr lang="en-IN" b="0" i="0" dirty="0">
                <a:solidFill>
                  <a:srgbClr val="242729"/>
                </a:solidFill>
                <a:effectLst/>
                <a:latin typeface="inherit"/>
              </a:rPr>
              <a:t> </a:t>
            </a:r>
            <a:r>
              <a:rPr lang="en-IN" b="0" i="0" dirty="0">
                <a:solidFill>
                  <a:srgbClr val="242729"/>
                </a:solidFill>
                <a:effectLst/>
                <a:latin typeface="Calibri" panose="020F0502020204030204" pitchFamily="34" charset="0"/>
                <a:cs typeface="Calibri" panose="020F0502020204030204" pitchFamily="34" charset="0"/>
              </a:rPr>
              <a:t>T</a:t>
            </a:r>
            <a:r>
              <a:rPr lang="en-IN" dirty="0">
                <a:latin typeface="Calibri" panose="020F0502020204030204" pitchFamily="34" charset="0"/>
                <a:cs typeface="Calibri" panose="020F0502020204030204" pitchFamily="34" charset="0"/>
              </a:rPr>
              <a:t>ime of SVM learning: linear &lt; poly &lt; </a:t>
            </a:r>
            <a:r>
              <a:rPr lang="en-IN" dirty="0" err="1">
                <a:latin typeface="Calibri" panose="020F0502020204030204" pitchFamily="34" charset="0"/>
                <a:cs typeface="Calibri" panose="020F0502020204030204" pitchFamily="34" charset="0"/>
              </a:rPr>
              <a:t>rbf</a:t>
            </a:r>
            <a:endParaRPr lang="en-IN" dirty="0">
              <a:latin typeface="Calibri" panose="020F0502020204030204" pitchFamily="34" charset="0"/>
              <a:cs typeface="Calibri" panose="020F0502020204030204" pitchFamily="34" charset="0"/>
            </a:endParaRPr>
          </a:p>
          <a:p>
            <a:pPr algn="l" fontAlgn="base">
              <a:buFont typeface="Arial" panose="020B0604020202020204" pitchFamily="34" charset="0"/>
              <a:buChar char="•"/>
            </a:pPr>
            <a:r>
              <a:rPr lang="en-IN" dirty="0">
                <a:latin typeface="Calibri" panose="020F0502020204030204" pitchFamily="34" charset="0"/>
                <a:cs typeface="Calibri" panose="020F0502020204030204" pitchFamily="34" charset="0"/>
              </a:rPr>
              <a:t> Ability to fit any data: linear &lt; poly &lt; </a:t>
            </a:r>
            <a:r>
              <a:rPr lang="en-IN" dirty="0" err="1">
                <a:latin typeface="Calibri" panose="020F0502020204030204" pitchFamily="34" charset="0"/>
                <a:cs typeface="Calibri" panose="020F0502020204030204" pitchFamily="34" charset="0"/>
              </a:rPr>
              <a:t>rbf</a:t>
            </a:r>
            <a:endParaRPr lang="en-IN" dirty="0">
              <a:latin typeface="Calibri" panose="020F0502020204030204" pitchFamily="34" charset="0"/>
              <a:cs typeface="Calibri" panose="020F0502020204030204" pitchFamily="34" charset="0"/>
            </a:endParaRPr>
          </a:p>
          <a:p>
            <a:pPr algn="l" fontAlgn="base">
              <a:buFont typeface="Arial" panose="020B0604020202020204" pitchFamily="34" charset="0"/>
              <a:buChar char="•"/>
            </a:pPr>
            <a:r>
              <a:rPr lang="en-IN" dirty="0">
                <a:latin typeface="Calibri" panose="020F0502020204030204" pitchFamily="34" charset="0"/>
                <a:cs typeface="Calibri" panose="020F0502020204030204" pitchFamily="34" charset="0"/>
              </a:rPr>
              <a:t> Risk of overfitting: linear &lt; poly &lt; </a:t>
            </a:r>
            <a:r>
              <a:rPr lang="en-IN" dirty="0" err="1">
                <a:latin typeface="Calibri" panose="020F0502020204030204" pitchFamily="34" charset="0"/>
                <a:cs typeface="Calibri" panose="020F0502020204030204" pitchFamily="34" charset="0"/>
              </a:rPr>
              <a:t>rbf</a:t>
            </a:r>
            <a:endParaRPr lang="en-IN" dirty="0">
              <a:latin typeface="Calibri" panose="020F0502020204030204" pitchFamily="34" charset="0"/>
              <a:cs typeface="Calibri" panose="020F0502020204030204" pitchFamily="34" charset="0"/>
            </a:endParaRPr>
          </a:p>
          <a:p>
            <a:pPr algn="l" fontAlgn="base">
              <a:buFont typeface="Arial" panose="020B0604020202020204" pitchFamily="34" charset="0"/>
              <a:buChar char="•"/>
            </a:pPr>
            <a:r>
              <a:rPr lang="en-IN" dirty="0">
                <a:latin typeface="Calibri" panose="020F0502020204030204" pitchFamily="34" charset="0"/>
                <a:cs typeface="Calibri" panose="020F0502020204030204" pitchFamily="34" charset="0"/>
              </a:rPr>
              <a:t> Risk of underfitting: </a:t>
            </a:r>
            <a:r>
              <a:rPr lang="en-IN" dirty="0" err="1">
                <a:latin typeface="Calibri" panose="020F0502020204030204" pitchFamily="34" charset="0"/>
                <a:cs typeface="Calibri" panose="020F0502020204030204" pitchFamily="34" charset="0"/>
              </a:rPr>
              <a:t>rbf</a:t>
            </a:r>
            <a:r>
              <a:rPr lang="en-IN" dirty="0">
                <a:latin typeface="Calibri" panose="020F0502020204030204" pitchFamily="34" charset="0"/>
                <a:cs typeface="Calibri" panose="020F0502020204030204" pitchFamily="34" charset="0"/>
              </a:rPr>
              <a:t> &lt; poly &lt; linear</a:t>
            </a:r>
          </a:p>
          <a:p>
            <a:pPr algn="l" fontAlgn="base">
              <a:buFont typeface="Arial" panose="020B0604020202020204" pitchFamily="34" charset="0"/>
              <a:buChar char="•"/>
            </a:pPr>
            <a:r>
              <a:rPr lang="en-IN" dirty="0">
                <a:latin typeface="Calibri" panose="020F0502020204030204" pitchFamily="34" charset="0"/>
                <a:cs typeface="Calibri" panose="020F0502020204030204" pitchFamily="34" charset="0"/>
              </a:rPr>
              <a:t> we should start with linear kernel and try other kernels </a:t>
            </a:r>
          </a:p>
          <a:p>
            <a:pPr algn="l" fontAlgn="base"/>
            <a:r>
              <a:rPr lang="en-IN" dirty="0">
                <a:latin typeface="Calibri" panose="020F0502020204030204" pitchFamily="34" charset="0"/>
                <a:cs typeface="Calibri" panose="020F0502020204030204" pitchFamily="34" charset="0"/>
              </a:rPr>
              <a:t>   if performance is not good.</a:t>
            </a:r>
          </a:p>
          <a:p>
            <a:pPr algn="l" fontAlgn="base">
              <a:buFont typeface="Arial" panose="020B0604020202020204" pitchFamily="34" charset="0"/>
              <a:buChar char="•"/>
            </a:pPr>
            <a:endParaRPr lang="en-IN" dirty="0">
              <a:latin typeface="Calibri" panose="020F0502020204030204" pitchFamily="34" charset="0"/>
              <a:cs typeface="Calibri" panose="020F0502020204030204" pitchFamily="34" charset="0"/>
            </a:endParaRPr>
          </a:p>
          <a:p>
            <a:pPr algn="l" fontAlgn="base"/>
            <a:endParaRPr lang="en-IN" b="0" i="0" dirty="0">
              <a:solidFill>
                <a:srgbClr val="242729"/>
              </a:solidFill>
              <a:effectLst/>
              <a:latin typeface="inherit"/>
            </a:endParaRPr>
          </a:p>
        </p:txBody>
      </p:sp>
      <p:pic>
        <p:nvPicPr>
          <p:cNvPr id="1026" name="Picture 2">
            <a:extLst>
              <a:ext uri="{FF2B5EF4-FFF2-40B4-BE49-F238E27FC236}">
                <a16:creationId xmlns:a16="http://schemas.microsoft.com/office/drawing/2014/main" id="{0B19EC28-6545-43F1-8325-1BE752AFB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8427" y="4087737"/>
            <a:ext cx="539115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949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29803"/>
          </a:xfrm>
        </p:spPr>
        <p:txBody>
          <a:bodyPr/>
          <a:lstStyle/>
          <a:p>
            <a:r>
              <a:rPr lang="en-US" dirty="0"/>
              <a:t> How SVM Works</a:t>
            </a:r>
          </a:p>
        </p:txBody>
      </p:sp>
      <p:sp>
        <p:nvSpPr>
          <p:cNvPr id="3" name="Rectangle 2"/>
          <p:cNvSpPr/>
          <p:nvPr/>
        </p:nvSpPr>
        <p:spPr>
          <a:xfrm>
            <a:off x="884348" y="1608305"/>
            <a:ext cx="10103200" cy="3693319"/>
          </a:xfrm>
          <a:prstGeom prst="rect">
            <a:avLst/>
          </a:prstGeom>
        </p:spPr>
        <p:txBody>
          <a:bodyPr wrap="square">
            <a:spAutoFit/>
          </a:bodyPr>
          <a:lstStyle/>
          <a:p>
            <a:pPr algn="l" fontAlgn="base"/>
            <a:endParaRPr lang="en-IN" b="0" i="0" dirty="0">
              <a:solidFill>
                <a:srgbClr val="242729"/>
              </a:solidFill>
              <a:effectLst/>
              <a:latin typeface="inherit"/>
            </a:endParaRPr>
          </a:p>
          <a:p>
            <a:pPr algn="l" fontAlgn="base">
              <a:buFont typeface="Arial" panose="020B0604020202020204" pitchFamily="34" charset="0"/>
              <a:buChar char="•"/>
            </a:pPr>
            <a:r>
              <a:rPr lang="en-IN" b="0" i="0" dirty="0">
                <a:solidFill>
                  <a:srgbClr val="242729"/>
                </a:solidFill>
                <a:effectLst/>
                <a:latin typeface="inherit"/>
              </a:rPr>
              <a:t> </a:t>
            </a:r>
            <a:r>
              <a:rPr lang="en-IN" b="0" i="0" dirty="0">
                <a:solidFill>
                  <a:srgbClr val="242729"/>
                </a:solidFill>
                <a:effectLst/>
                <a:latin typeface="Calibri" panose="020F0502020204030204" pitchFamily="34" charset="0"/>
                <a:cs typeface="Calibri" panose="020F0502020204030204" pitchFamily="34" charset="0"/>
              </a:rPr>
              <a:t>T</a:t>
            </a:r>
            <a:r>
              <a:rPr lang="en-IN" dirty="0">
                <a:latin typeface="Calibri" panose="020F0502020204030204" pitchFamily="34" charset="0"/>
                <a:cs typeface="Calibri" panose="020F0502020204030204" pitchFamily="34" charset="0"/>
              </a:rPr>
              <a:t>ime of SVM learning: linear &lt; poly &lt; </a:t>
            </a:r>
            <a:r>
              <a:rPr lang="en-IN" dirty="0" err="1">
                <a:latin typeface="Calibri" panose="020F0502020204030204" pitchFamily="34" charset="0"/>
                <a:cs typeface="Calibri" panose="020F0502020204030204" pitchFamily="34" charset="0"/>
              </a:rPr>
              <a:t>rbf</a:t>
            </a:r>
            <a:endParaRPr lang="en-IN" dirty="0">
              <a:latin typeface="Calibri" panose="020F0502020204030204" pitchFamily="34" charset="0"/>
              <a:cs typeface="Calibri" panose="020F0502020204030204" pitchFamily="34" charset="0"/>
            </a:endParaRPr>
          </a:p>
          <a:p>
            <a:pPr algn="l" fontAlgn="base">
              <a:buFont typeface="Arial" panose="020B0604020202020204" pitchFamily="34" charset="0"/>
              <a:buChar char="•"/>
            </a:pPr>
            <a:endParaRPr lang="en-IN" dirty="0">
              <a:latin typeface="Calibri" panose="020F0502020204030204" pitchFamily="34" charset="0"/>
              <a:cs typeface="Calibri" panose="020F0502020204030204" pitchFamily="34" charset="0"/>
            </a:endParaRPr>
          </a:p>
          <a:p>
            <a:pPr algn="l" fontAlgn="base">
              <a:buFont typeface="Arial" panose="020B0604020202020204" pitchFamily="34" charset="0"/>
              <a:buChar char="•"/>
            </a:pPr>
            <a:r>
              <a:rPr lang="en-IN" dirty="0">
                <a:latin typeface="Calibri" panose="020F0502020204030204" pitchFamily="34" charset="0"/>
                <a:cs typeface="Calibri" panose="020F0502020204030204" pitchFamily="34" charset="0"/>
              </a:rPr>
              <a:t> Ability to fit any data: linear &lt; poly &lt; </a:t>
            </a:r>
            <a:r>
              <a:rPr lang="en-IN" dirty="0" err="1">
                <a:latin typeface="Calibri" panose="020F0502020204030204" pitchFamily="34" charset="0"/>
                <a:cs typeface="Calibri" panose="020F0502020204030204" pitchFamily="34" charset="0"/>
              </a:rPr>
              <a:t>rbf</a:t>
            </a:r>
            <a:endParaRPr lang="en-IN" dirty="0">
              <a:latin typeface="Calibri" panose="020F0502020204030204" pitchFamily="34" charset="0"/>
              <a:cs typeface="Calibri" panose="020F0502020204030204" pitchFamily="34" charset="0"/>
            </a:endParaRPr>
          </a:p>
          <a:p>
            <a:pPr algn="l" fontAlgn="base">
              <a:buFont typeface="Arial" panose="020B0604020202020204" pitchFamily="34" charset="0"/>
              <a:buChar char="•"/>
            </a:pPr>
            <a:endParaRPr lang="en-IN" dirty="0">
              <a:latin typeface="Calibri" panose="020F0502020204030204" pitchFamily="34" charset="0"/>
              <a:cs typeface="Calibri" panose="020F0502020204030204" pitchFamily="34" charset="0"/>
            </a:endParaRPr>
          </a:p>
          <a:p>
            <a:pPr algn="l" fontAlgn="base">
              <a:buFont typeface="Arial" panose="020B0604020202020204" pitchFamily="34" charset="0"/>
              <a:buChar char="•"/>
            </a:pPr>
            <a:r>
              <a:rPr lang="en-IN" dirty="0">
                <a:latin typeface="Calibri" panose="020F0502020204030204" pitchFamily="34" charset="0"/>
                <a:cs typeface="Calibri" panose="020F0502020204030204" pitchFamily="34" charset="0"/>
              </a:rPr>
              <a:t> Risk of overfitting: linear &lt; poly &lt; </a:t>
            </a:r>
            <a:r>
              <a:rPr lang="en-IN" dirty="0" err="1">
                <a:latin typeface="Calibri" panose="020F0502020204030204" pitchFamily="34" charset="0"/>
                <a:cs typeface="Calibri" panose="020F0502020204030204" pitchFamily="34" charset="0"/>
              </a:rPr>
              <a:t>rbf</a:t>
            </a:r>
            <a:endParaRPr lang="en-IN" dirty="0">
              <a:latin typeface="Calibri" panose="020F0502020204030204" pitchFamily="34" charset="0"/>
              <a:cs typeface="Calibri" panose="020F0502020204030204" pitchFamily="34" charset="0"/>
            </a:endParaRPr>
          </a:p>
          <a:p>
            <a:pPr algn="l" fontAlgn="base">
              <a:buFont typeface="Arial" panose="020B0604020202020204" pitchFamily="34" charset="0"/>
              <a:buChar char="•"/>
            </a:pPr>
            <a:endParaRPr lang="en-IN" dirty="0">
              <a:latin typeface="Calibri" panose="020F0502020204030204" pitchFamily="34" charset="0"/>
              <a:cs typeface="Calibri" panose="020F0502020204030204" pitchFamily="34" charset="0"/>
            </a:endParaRPr>
          </a:p>
          <a:p>
            <a:pPr algn="l" fontAlgn="base">
              <a:buFont typeface="Arial" panose="020B0604020202020204" pitchFamily="34" charset="0"/>
              <a:buChar char="•"/>
            </a:pPr>
            <a:r>
              <a:rPr lang="en-IN" dirty="0">
                <a:latin typeface="Calibri" panose="020F0502020204030204" pitchFamily="34" charset="0"/>
                <a:cs typeface="Calibri" panose="020F0502020204030204" pitchFamily="34" charset="0"/>
              </a:rPr>
              <a:t> Risk of underfitting: </a:t>
            </a:r>
            <a:r>
              <a:rPr lang="en-IN" dirty="0" err="1">
                <a:latin typeface="Calibri" panose="020F0502020204030204" pitchFamily="34" charset="0"/>
                <a:cs typeface="Calibri" panose="020F0502020204030204" pitchFamily="34" charset="0"/>
              </a:rPr>
              <a:t>rbf</a:t>
            </a:r>
            <a:r>
              <a:rPr lang="en-IN" dirty="0">
                <a:latin typeface="Calibri" panose="020F0502020204030204" pitchFamily="34" charset="0"/>
                <a:cs typeface="Calibri" panose="020F0502020204030204" pitchFamily="34" charset="0"/>
              </a:rPr>
              <a:t> &lt; poly &lt; linear</a:t>
            </a:r>
          </a:p>
          <a:p>
            <a:pPr algn="l" fontAlgn="base">
              <a:buFont typeface="Arial" panose="020B0604020202020204" pitchFamily="34" charset="0"/>
              <a:buChar char="•"/>
            </a:pPr>
            <a:endParaRPr lang="en-IN" dirty="0">
              <a:latin typeface="Calibri" panose="020F0502020204030204" pitchFamily="34" charset="0"/>
              <a:cs typeface="Calibri" panose="020F0502020204030204" pitchFamily="34" charset="0"/>
            </a:endParaRPr>
          </a:p>
          <a:p>
            <a:pPr algn="l" fontAlgn="base">
              <a:buFont typeface="Arial" panose="020B0604020202020204" pitchFamily="34" charset="0"/>
              <a:buChar char="•"/>
            </a:pPr>
            <a:r>
              <a:rPr lang="en-IN" dirty="0">
                <a:latin typeface="Calibri" panose="020F0502020204030204" pitchFamily="34" charset="0"/>
                <a:cs typeface="Calibri" panose="020F0502020204030204" pitchFamily="34" charset="0"/>
              </a:rPr>
              <a:t> we should start with linear kernel and try other kernels </a:t>
            </a:r>
          </a:p>
          <a:p>
            <a:pPr algn="l" fontAlgn="base"/>
            <a:r>
              <a:rPr lang="en-IN" dirty="0">
                <a:latin typeface="Calibri" panose="020F0502020204030204" pitchFamily="34" charset="0"/>
                <a:cs typeface="Calibri" panose="020F0502020204030204" pitchFamily="34" charset="0"/>
              </a:rPr>
              <a:t>   if performance is not good.</a:t>
            </a:r>
          </a:p>
          <a:p>
            <a:pPr algn="l" fontAlgn="base">
              <a:buFont typeface="Arial" panose="020B0604020202020204" pitchFamily="34" charset="0"/>
              <a:buChar char="•"/>
            </a:pPr>
            <a:endParaRPr lang="en-IN" dirty="0">
              <a:latin typeface="Calibri" panose="020F0502020204030204" pitchFamily="34" charset="0"/>
              <a:cs typeface="Calibri" panose="020F0502020204030204" pitchFamily="34" charset="0"/>
            </a:endParaRPr>
          </a:p>
          <a:p>
            <a:pPr algn="l" fontAlgn="base"/>
            <a:endParaRPr lang="en-IN" b="0" i="0" dirty="0">
              <a:solidFill>
                <a:srgbClr val="242729"/>
              </a:solidFill>
              <a:effectLst/>
              <a:latin typeface="inherit"/>
            </a:endParaRPr>
          </a:p>
        </p:txBody>
      </p:sp>
      <p:pic>
        <p:nvPicPr>
          <p:cNvPr id="7" name="Picture 6">
            <a:extLst>
              <a:ext uri="{FF2B5EF4-FFF2-40B4-BE49-F238E27FC236}">
                <a16:creationId xmlns:a16="http://schemas.microsoft.com/office/drawing/2014/main" id="{63B1E6A7-BC81-4D45-B6DC-06AAE5A4B44B}"/>
              </a:ext>
            </a:extLst>
          </p:cNvPr>
          <p:cNvPicPr>
            <a:picLocks noChangeAspect="1"/>
          </p:cNvPicPr>
          <p:nvPr/>
        </p:nvPicPr>
        <p:blipFill>
          <a:blip r:embed="rId3"/>
          <a:stretch>
            <a:fillRect/>
          </a:stretch>
        </p:blipFill>
        <p:spPr>
          <a:xfrm>
            <a:off x="6554543" y="1785286"/>
            <a:ext cx="5637457" cy="4320547"/>
          </a:xfrm>
          <a:prstGeom prst="rect">
            <a:avLst/>
          </a:prstGeom>
        </p:spPr>
      </p:pic>
    </p:spTree>
    <p:extLst>
      <p:ext uri="{BB962C8B-B14F-4D97-AF65-F5344CB8AC3E}">
        <p14:creationId xmlns:p14="http://schemas.microsoft.com/office/powerpoint/2010/main" val="1198424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4" name="Rectangle 1"/>
          <p:cNvSpPr>
            <a:spLocks noChangeArrowheads="1"/>
          </p:cNvSpPr>
          <p:nvPr/>
        </p:nvSpPr>
        <p:spPr bwMode="auto">
          <a:xfrm>
            <a:off x="857809" y="2463018"/>
            <a:ext cx="867354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https://jgreitemann.github.io/svm-demo</a:t>
            </a:r>
          </a:p>
        </p:txBody>
      </p:sp>
    </p:spTree>
    <p:extLst>
      <p:ext uri="{BB962C8B-B14F-4D97-AF65-F5344CB8AC3E}">
        <p14:creationId xmlns:p14="http://schemas.microsoft.com/office/powerpoint/2010/main" val="3155622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Hyper parameter Tuning</a:t>
            </a:r>
          </a:p>
        </p:txBody>
      </p:sp>
      <p:sp>
        <p:nvSpPr>
          <p:cNvPr id="4" name="Rectangle 1"/>
          <p:cNvSpPr>
            <a:spLocks noChangeArrowheads="1"/>
          </p:cNvSpPr>
          <p:nvPr/>
        </p:nvSpPr>
        <p:spPr bwMode="auto">
          <a:xfrm>
            <a:off x="884792" y="1546999"/>
            <a:ext cx="8673548" cy="3693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b="1" dirty="0">
                <a:latin typeface="Calibri" panose="020F0502020204030204" pitchFamily="34" charset="0"/>
                <a:cs typeface="Calibri" panose="020F0502020204030204" pitchFamily="34" charset="0"/>
              </a:rPr>
              <a:t>C</a:t>
            </a:r>
            <a:r>
              <a:rPr lang="en-US" dirty="0">
                <a:latin typeface="Calibri" panose="020F0502020204030204" pitchFamily="34" charset="0"/>
                <a:cs typeface="Calibri" panose="020F0502020204030204" pitchFamily="34" charset="0"/>
              </a:rPr>
              <a:t> float, default=1.0</a:t>
            </a:r>
          </a:p>
          <a:p>
            <a:pPr marL="457200" marR="0" lvl="1" indent="-457200" algn="l" defTabSz="914400" rtl="0" eaLnBrk="0" fontAlgn="base" latinLnBrk="0" hangingPunct="0">
              <a:lnSpc>
                <a:spcPct val="100000"/>
              </a:lnSpc>
              <a:spcBef>
                <a:spcPct val="0"/>
              </a:spcBef>
              <a:spcAft>
                <a:spcPct val="0"/>
              </a:spcAft>
              <a:buClrTx/>
              <a:buSzTx/>
              <a:buFontTx/>
              <a:buNone/>
              <a:tabLst/>
            </a:pPr>
            <a:r>
              <a:rPr lang="en-US" dirty="0">
                <a:latin typeface="Calibri" panose="020F0502020204030204" pitchFamily="34" charset="0"/>
                <a:cs typeface="Calibri" panose="020F0502020204030204" pitchFamily="34" charset="0"/>
              </a:rPr>
              <a:t>Regularization parameter. The strength of the regularization is inversely proportional to C. Must be strictly positive. The penalty is a squared l2 penalty.</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b="1" dirty="0">
                <a:latin typeface="Calibri" panose="020F0502020204030204" pitchFamily="34" charset="0"/>
                <a:cs typeface="Calibri" panose="020F0502020204030204" pitchFamily="34" charset="0"/>
              </a:rPr>
              <a:t>kernel</a:t>
            </a:r>
            <a:r>
              <a:rPr lang="en-US" dirty="0">
                <a:latin typeface="Calibri" panose="020F0502020204030204" pitchFamily="34" charset="0"/>
                <a:cs typeface="Calibri" panose="020F0502020204030204" pitchFamily="34" charset="0"/>
              </a:rPr>
              <a:t>{‘linear’, ‘poly’, ‘</a:t>
            </a:r>
            <a:r>
              <a:rPr lang="en-US" dirty="0" err="1">
                <a:latin typeface="Calibri" panose="020F0502020204030204" pitchFamily="34" charset="0"/>
                <a:cs typeface="Calibri" panose="020F0502020204030204" pitchFamily="34" charset="0"/>
              </a:rPr>
              <a:t>rbf</a:t>
            </a:r>
            <a:r>
              <a:rPr lang="en-US" dirty="0">
                <a:latin typeface="Calibri" panose="020F0502020204030204" pitchFamily="34" charset="0"/>
                <a:cs typeface="Calibri" panose="020F0502020204030204" pitchFamily="34" charset="0"/>
              </a:rPr>
              <a:t>’, ‘sigmoid’, ‘precomputed’}, default=’</a:t>
            </a:r>
            <a:r>
              <a:rPr lang="en-US" dirty="0" err="1">
                <a:latin typeface="Calibri" panose="020F0502020204030204" pitchFamily="34" charset="0"/>
                <a:cs typeface="Calibri" panose="020F0502020204030204" pitchFamily="34" charset="0"/>
              </a:rPr>
              <a:t>rbf</a:t>
            </a:r>
            <a:r>
              <a:rPr lang="en-US" dirty="0">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dirty="0">
              <a:latin typeface="Calibri" panose="020F0502020204030204" pitchFamily="34" charset="0"/>
              <a:cs typeface="Calibri" panose="020F0502020204030204"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lang="en-US" dirty="0">
                <a:latin typeface="Calibri" panose="020F0502020204030204" pitchFamily="34" charset="0"/>
                <a:cs typeface="Calibri" panose="020F0502020204030204" pitchFamily="34" charset="0"/>
              </a:rPr>
              <a:t>Specifies the kernel type to be used in the algorithm. It must be one of ‘linear’, ‘poly’, ‘</a:t>
            </a:r>
            <a:r>
              <a:rPr lang="en-US" dirty="0" err="1">
                <a:latin typeface="Calibri" panose="020F0502020204030204" pitchFamily="34" charset="0"/>
                <a:cs typeface="Calibri" panose="020F0502020204030204" pitchFamily="34" charset="0"/>
              </a:rPr>
              <a:t>rbf</a:t>
            </a:r>
            <a:r>
              <a:rPr lang="en-US" dirty="0">
                <a:latin typeface="Calibri" panose="020F0502020204030204" pitchFamily="34" charset="0"/>
                <a:cs typeface="Calibri" panose="020F0502020204030204" pitchFamily="34" charset="0"/>
              </a:rPr>
              <a:t>’, ‘sigmoid’, ‘precomputed’ or a callable. If none is given, ‘</a:t>
            </a:r>
            <a:r>
              <a:rPr lang="en-US" dirty="0" err="1">
                <a:latin typeface="Calibri" panose="020F0502020204030204" pitchFamily="34" charset="0"/>
                <a:cs typeface="Calibri" panose="020F0502020204030204" pitchFamily="34" charset="0"/>
              </a:rPr>
              <a:t>rbf</a:t>
            </a:r>
            <a:r>
              <a:rPr lang="en-US" dirty="0">
                <a:latin typeface="Calibri" panose="020F0502020204030204" pitchFamily="34" charset="0"/>
                <a:cs typeface="Calibri" panose="020F0502020204030204" pitchFamily="34" charset="0"/>
              </a:rPr>
              <a:t>’ will be used. </a:t>
            </a:r>
          </a:p>
          <a:p>
            <a:pPr marL="457200" marR="0" lvl="1" indent="-457200" algn="l" defTabSz="914400" rtl="0" eaLnBrk="0" fontAlgn="base" latinLnBrk="0" hangingPunct="0">
              <a:lnSpc>
                <a:spcPct val="100000"/>
              </a:lnSpc>
              <a:spcBef>
                <a:spcPct val="0"/>
              </a:spcBef>
              <a:spcAft>
                <a:spcPct val="0"/>
              </a:spcAft>
              <a:buClrTx/>
              <a:buSzTx/>
              <a:buFontTx/>
              <a:buNone/>
              <a:tabLst/>
            </a:pPr>
            <a:endParaRPr lang="en-US" dirty="0">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b="1" dirty="0">
                <a:latin typeface="Calibri" panose="020F0502020204030204" pitchFamily="34" charset="0"/>
                <a:cs typeface="Calibri" panose="020F0502020204030204" pitchFamily="34" charset="0"/>
              </a:rPr>
              <a:t>Degree</a:t>
            </a:r>
            <a:r>
              <a:rPr lang="en-US" dirty="0">
                <a:latin typeface="Calibri" panose="020F0502020204030204" pitchFamily="34" charset="0"/>
                <a:cs typeface="Calibri" panose="020F0502020204030204" pitchFamily="34" charset="0"/>
              </a:rPr>
              <a:t> int, default=3</a:t>
            </a:r>
          </a:p>
          <a:p>
            <a:pPr marL="457200" marR="0" lvl="1" indent="-457200" algn="l" defTabSz="914400" rtl="0" eaLnBrk="0" fontAlgn="base" latinLnBrk="0" hangingPunct="0">
              <a:lnSpc>
                <a:spcPct val="100000"/>
              </a:lnSpc>
              <a:spcBef>
                <a:spcPct val="0"/>
              </a:spcBef>
              <a:spcAft>
                <a:spcPct val="0"/>
              </a:spcAft>
              <a:buClrTx/>
              <a:buSzTx/>
              <a:buFontTx/>
              <a:buNone/>
              <a:tabLst/>
            </a:pPr>
            <a:r>
              <a:rPr lang="en-US" dirty="0">
                <a:latin typeface="Calibri" panose="020F0502020204030204" pitchFamily="34" charset="0"/>
                <a:cs typeface="Calibri" panose="020F0502020204030204" pitchFamily="34" charset="0"/>
              </a:rPr>
              <a:t>Degree of the polynomial kernel function (‘poly’). Ignored by all other kernels.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857808" y="5058433"/>
            <a:ext cx="9672539" cy="2031325"/>
          </a:xfrm>
          <a:prstGeom prst="rect">
            <a:avLst/>
          </a:prstGeom>
        </p:spPr>
        <p:txBody>
          <a:bodyPr wrap="square">
            <a:spAutoFit/>
          </a:bodyPr>
          <a:lstStyle/>
          <a:p>
            <a:pPr lvl="0" eaLnBrk="0" fontAlgn="base" hangingPunct="0">
              <a:spcBef>
                <a:spcPct val="0"/>
              </a:spcBef>
              <a:spcAft>
                <a:spcPct val="0"/>
              </a:spcAft>
            </a:pPr>
            <a:endParaRPr lang="en-US" dirty="0">
              <a:latin typeface="Arial" panose="020B0604020202020204" pitchFamily="34" charset="0"/>
            </a:endParaRPr>
          </a:p>
          <a:p>
            <a:pPr lvl="0" eaLnBrk="0" fontAlgn="base" hangingPunct="0">
              <a:spcBef>
                <a:spcPct val="0"/>
              </a:spcBef>
              <a:spcAft>
                <a:spcPct val="0"/>
              </a:spcAft>
            </a:pPr>
            <a:r>
              <a:rPr lang="en-US" b="1" dirty="0">
                <a:latin typeface="Calibri" panose="020F0502020204030204" pitchFamily="34" charset="0"/>
                <a:cs typeface="Calibri" panose="020F0502020204030204" pitchFamily="34" charset="0"/>
              </a:rPr>
              <a:t>gamma</a:t>
            </a:r>
            <a:r>
              <a:rPr lang="en-US" dirty="0">
                <a:latin typeface="Calibri" panose="020F0502020204030204" pitchFamily="34" charset="0"/>
                <a:cs typeface="Calibri" panose="020F0502020204030204" pitchFamily="34" charset="0"/>
              </a:rPr>
              <a:t>{‘scale’, ‘auto’} or float, default=’scale’</a:t>
            </a:r>
          </a:p>
          <a:p>
            <a:pPr lvl="0" eaLnBrk="0" fontAlgn="base" hangingPunct="0">
              <a:spcBef>
                <a:spcPct val="0"/>
              </a:spcBef>
              <a:spcAft>
                <a:spcPct val="0"/>
              </a:spcAft>
            </a:pPr>
            <a:endParaRPr lang="en-US" dirty="0">
              <a:latin typeface="Calibri" panose="020F0502020204030204" pitchFamily="34" charset="0"/>
              <a:cs typeface="Calibri" panose="020F0502020204030204" pitchFamily="34" charset="0"/>
            </a:endParaRPr>
          </a:p>
          <a:p>
            <a:pPr lvl="1" indent="-457200" eaLnBrk="0" fontAlgn="base" hangingPunct="0">
              <a:spcBef>
                <a:spcPct val="0"/>
              </a:spcBef>
              <a:spcAft>
                <a:spcPct val="0"/>
              </a:spcAft>
            </a:pPr>
            <a:r>
              <a:rPr lang="en-US" dirty="0">
                <a:latin typeface="Calibri" panose="020F0502020204030204" pitchFamily="34" charset="0"/>
                <a:cs typeface="Calibri" panose="020F0502020204030204" pitchFamily="34" charset="0"/>
              </a:rPr>
              <a:t>Kernel coefficient for ‘</a:t>
            </a:r>
            <a:r>
              <a:rPr lang="en-US" dirty="0" err="1">
                <a:latin typeface="Calibri" panose="020F0502020204030204" pitchFamily="34" charset="0"/>
                <a:cs typeface="Calibri" panose="020F0502020204030204" pitchFamily="34" charset="0"/>
              </a:rPr>
              <a:t>rbf</a:t>
            </a:r>
            <a:r>
              <a:rPr lang="en-US" dirty="0">
                <a:latin typeface="Calibri" panose="020F0502020204030204" pitchFamily="34" charset="0"/>
                <a:cs typeface="Calibri" panose="020F0502020204030204" pitchFamily="34" charset="0"/>
              </a:rPr>
              <a:t>’, ‘poly’ and ‘sigmoid’.</a:t>
            </a:r>
          </a:p>
          <a:p>
            <a:pPr marL="171450" lvl="2" indent="-171450" eaLnBrk="0" fontAlgn="base" hangingPunct="0">
              <a:spcBef>
                <a:spcPct val="0"/>
              </a:spcBef>
              <a:spcAft>
                <a:spcPct val="0"/>
              </a:spcAft>
              <a:buFont typeface="Arial" panose="020B0604020202020204" pitchFamily="34" charset="0"/>
              <a:buChar char="•"/>
            </a:pPr>
            <a:r>
              <a:rPr lang="en-US" dirty="0">
                <a:latin typeface="Calibri" panose="020F0502020204030204" pitchFamily="34" charset="0"/>
                <a:cs typeface="Calibri" panose="020F0502020204030204" pitchFamily="34" charset="0"/>
              </a:rPr>
              <a:t>if gamma='scale' (default) is passed then it uses 1 / (</a:t>
            </a:r>
            <a:r>
              <a:rPr lang="en-US" dirty="0" err="1">
                <a:latin typeface="Calibri" panose="020F0502020204030204" pitchFamily="34" charset="0"/>
                <a:cs typeface="Calibri" panose="020F0502020204030204" pitchFamily="34" charset="0"/>
              </a:rPr>
              <a:t>n_features</a:t>
            </a: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X.var</a:t>
            </a:r>
            <a:r>
              <a:rPr lang="en-US" dirty="0">
                <a:latin typeface="Calibri" panose="020F0502020204030204" pitchFamily="34" charset="0"/>
                <a:cs typeface="Calibri" panose="020F0502020204030204" pitchFamily="34" charset="0"/>
              </a:rPr>
              <a:t>()) as value of gamma,</a:t>
            </a:r>
          </a:p>
          <a:p>
            <a:pPr marL="171450" lvl="2" indent="-171450" eaLnBrk="0" fontAlgn="base" hangingPunct="0">
              <a:spcBef>
                <a:spcPct val="0"/>
              </a:spcBef>
              <a:spcAft>
                <a:spcPct val="0"/>
              </a:spcAft>
              <a:buFont typeface="Arial" panose="020B0604020202020204" pitchFamily="34" charset="0"/>
              <a:buChar char="•"/>
            </a:pPr>
            <a:r>
              <a:rPr lang="en-US" dirty="0">
                <a:latin typeface="Calibri" panose="020F0502020204030204" pitchFamily="34" charset="0"/>
                <a:cs typeface="Calibri" panose="020F0502020204030204" pitchFamily="34" charset="0"/>
              </a:rPr>
              <a:t>if ‘auto’, uses 1 / </a:t>
            </a:r>
            <a:r>
              <a:rPr lang="en-US" dirty="0" err="1">
                <a:latin typeface="Calibri" panose="020F0502020204030204" pitchFamily="34" charset="0"/>
                <a:cs typeface="Calibri" panose="020F0502020204030204" pitchFamily="34" charset="0"/>
              </a:rPr>
              <a:t>n_features</a:t>
            </a:r>
            <a:r>
              <a:rPr lang="en-US" dirty="0">
                <a:latin typeface="Calibri" panose="020F0502020204030204" pitchFamily="34" charset="0"/>
                <a:cs typeface="Calibri" panose="020F0502020204030204" pitchFamily="34" charset="0"/>
              </a:rPr>
              <a:t>.</a:t>
            </a:r>
          </a:p>
          <a:p>
            <a:pPr lvl="0" eaLnBrk="0" fontAlgn="base" hangingPunct="0">
              <a:spcBef>
                <a:spcPct val="0"/>
              </a:spcBef>
              <a:spcAft>
                <a:spcPct val="0"/>
              </a:spcAft>
            </a:pPr>
            <a:endParaRPr lang="en-US" dirty="0">
              <a:latin typeface="Arial" panose="020B0604020202020204" pitchFamily="34" charset="0"/>
            </a:endParaRPr>
          </a:p>
        </p:txBody>
      </p:sp>
    </p:spTree>
    <p:extLst>
      <p:ext uri="{BB962C8B-B14F-4D97-AF65-F5344CB8AC3E}">
        <p14:creationId xmlns:p14="http://schemas.microsoft.com/office/powerpoint/2010/main" val="3445731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677334" y="828543"/>
            <a:ext cx="8596800" cy="1320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600"/>
              <a:buFont typeface="Trebuchet MS"/>
              <a:buNone/>
            </a:pPr>
            <a:r>
              <a:rPr lang="en-US" dirty="0"/>
              <a:t>Performance Validation</a:t>
            </a:r>
            <a:endParaRPr dirty="0"/>
          </a:p>
        </p:txBody>
      </p:sp>
      <p:sp>
        <p:nvSpPr>
          <p:cNvPr id="5" name="TextBox 4">
            <a:extLst>
              <a:ext uri="{FF2B5EF4-FFF2-40B4-BE49-F238E27FC236}">
                <a16:creationId xmlns:a16="http://schemas.microsoft.com/office/drawing/2014/main" id="{5CC15D3F-478D-45C7-89BE-9D36002C6F4C}"/>
              </a:ext>
            </a:extLst>
          </p:cNvPr>
          <p:cNvSpPr txBox="1"/>
          <p:nvPr/>
        </p:nvSpPr>
        <p:spPr>
          <a:xfrm>
            <a:off x="781664" y="1887794"/>
            <a:ext cx="10191136" cy="369332"/>
          </a:xfrm>
          <a:prstGeom prst="rect">
            <a:avLst/>
          </a:prstGeom>
          <a:noFill/>
        </p:spPr>
        <p:txBody>
          <a:bodyPr wrap="square" rtlCol="0">
            <a:spAutoFit/>
          </a:bodyPr>
          <a:lstStyle/>
          <a:p>
            <a:r>
              <a:rPr lang="en-IN" b="0" i="0" dirty="0">
                <a:solidFill>
                  <a:srgbClr val="0A0A0A"/>
                </a:solidFill>
                <a:effectLst/>
                <a:latin typeface="Calibri" panose="020F0502020204030204" pitchFamily="34" charset="0"/>
                <a:cs typeface="Calibri" panose="020F0502020204030204" pitchFamily="34" charset="0"/>
              </a:rPr>
              <a:t>Performance validation of SVM</a:t>
            </a:r>
            <a:endParaRPr lang="en-IN" dirty="0">
              <a:solidFill>
                <a:srgbClr val="0A0A0A"/>
              </a:solidFill>
              <a:latin typeface="Calibri" panose="020F0502020204030204" pitchFamily="34" charset="0"/>
              <a:cs typeface="Calibri" panose="020F0502020204030204" pitchFamily="34" charset="0"/>
            </a:endParaRPr>
          </a:p>
        </p:txBody>
      </p:sp>
      <p:sp>
        <p:nvSpPr>
          <p:cNvPr id="15" name="Arrow: Right 14">
            <a:extLst>
              <a:ext uri="{FF2B5EF4-FFF2-40B4-BE49-F238E27FC236}">
                <a16:creationId xmlns:a16="http://schemas.microsoft.com/office/drawing/2014/main" id="{F83E2FEB-F256-4BD2-BBE0-7C3BF4D83F20}"/>
              </a:ext>
            </a:extLst>
          </p:cNvPr>
          <p:cNvSpPr/>
          <p:nvPr/>
        </p:nvSpPr>
        <p:spPr>
          <a:xfrm>
            <a:off x="5206180" y="3103913"/>
            <a:ext cx="2403988" cy="819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Modelling on Training Data</a:t>
            </a:r>
            <a:endParaRPr lang="en-IN" sz="1400" dirty="0">
              <a:solidFill>
                <a:schemeClr val="tx1"/>
              </a:solidFill>
            </a:endParaRPr>
          </a:p>
        </p:txBody>
      </p:sp>
      <p:sp>
        <p:nvSpPr>
          <p:cNvPr id="17" name="Oval 16">
            <a:extLst>
              <a:ext uri="{FF2B5EF4-FFF2-40B4-BE49-F238E27FC236}">
                <a16:creationId xmlns:a16="http://schemas.microsoft.com/office/drawing/2014/main" id="{17CCF5F4-28C9-40CD-94F9-F280A24F1888}"/>
              </a:ext>
            </a:extLst>
          </p:cNvPr>
          <p:cNvSpPr/>
          <p:nvPr/>
        </p:nvSpPr>
        <p:spPr>
          <a:xfrm>
            <a:off x="7875639" y="3103913"/>
            <a:ext cx="1268361" cy="1040384"/>
          </a:xfrm>
          <a:prstGeom prst="ellips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ML Model</a:t>
            </a:r>
            <a:endParaRPr lang="en-IN" dirty="0"/>
          </a:p>
        </p:txBody>
      </p:sp>
      <p:sp>
        <p:nvSpPr>
          <p:cNvPr id="18" name="Arrow: Left 17">
            <a:extLst>
              <a:ext uri="{FF2B5EF4-FFF2-40B4-BE49-F238E27FC236}">
                <a16:creationId xmlns:a16="http://schemas.microsoft.com/office/drawing/2014/main" id="{521DBECA-7C49-4FC8-811D-60F9008F64B8}"/>
              </a:ext>
            </a:extLst>
          </p:cNvPr>
          <p:cNvSpPr/>
          <p:nvPr/>
        </p:nvSpPr>
        <p:spPr>
          <a:xfrm rot="19843323">
            <a:off x="5008195" y="4533373"/>
            <a:ext cx="3338152" cy="6357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Apply on Test Data</a:t>
            </a:r>
            <a:endParaRPr lang="en-IN" sz="1400" dirty="0">
              <a:solidFill>
                <a:schemeClr val="tx1"/>
              </a:solidFill>
            </a:endParaRPr>
          </a:p>
        </p:txBody>
      </p:sp>
      <p:sp>
        <p:nvSpPr>
          <p:cNvPr id="22" name="Arrow: Right 21">
            <a:extLst>
              <a:ext uri="{FF2B5EF4-FFF2-40B4-BE49-F238E27FC236}">
                <a16:creationId xmlns:a16="http://schemas.microsoft.com/office/drawing/2014/main" id="{F17785A4-ADAA-4A14-9CA0-D2535A978CCF}"/>
              </a:ext>
            </a:extLst>
          </p:cNvPr>
          <p:cNvSpPr/>
          <p:nvPr/>
        </p:nvSpPr>
        <p:spPr>
          <a:xfrm>
            <a:off x="5250424" y="5944788"/>
            <a:ext cx="2664543"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Prediction</a:t>
            </a:r>
            <a:endParaRPr lang="en-IN" sz="1400" dirty="0">
              <a:solidFill>
                <a:schemeClr val="tx1"/>
              </a:solidFill>
            </a:endParaRPr>
          </a:p>
        </p:txBody>
      </p:sp>
      <p:pic>
        <p:nvPicPr>
          <p:cNvPr id="24" name="Picture 23">
            <a:extLst>
              <a:ext uri="{FF2B5EF4-FFF2-40B4-BE49-F238E27FC236}">
                <a16:creationId xmlns:a16="http://schemas.microsoft.com/office/drawing/2014/main" id="{39669778-E1E4-41D3-B4E1-6E3275A5B9F0}"/>
              </a:ext>
            </a:extLst>
          </p:cNvPr>
          <p:cNvPicPr>
            <a:picLocks noChangeAspect="1"/>
          </p:cNvPicPr>
          <p:nvPr/>
        </p:nvPicPr>
        <p:blipFill>
          <a:blip r:embed="rId3"/>
          <a:stretch>
            <a:fillRect/>
          </a:stretch>
        </p:blipFill>
        <p:spPr>
          <a:xfrm>
            <a:off x="361024" y="2714925"/>
            <a:ext cx="4867275" cy="3771900"/>
          </a:xfrm>
          <a:prstGeom prst="rect">
            <a:avLst/>
          </a:prstGeom>
        </p:spPr>
      </p:pic>
      <p:pic>
        <p:nvPicPr>
          <p:cNvPr id="29" name="Picture 28">
            <a:extLst>
              <a:ext uri="{FF2B5EF4-FFF2-40B4-BE49-F238E27FC236}">
                <a16:creationId xmlns:a16="http://schemas.microsoft.com/office/drawing/2014/main" id="{60696FB9-D661-45B1-B04E-E4BC6C27411E}"/>
              </a:ext>
            </a:extLst>
          </p:cNvPr>
          <p:cNvPicPr>
            <a:picLocks noChangeAspect="1"/>
          </p:cNvPicPr>
          <p:nvPr/>
        </p:nvPicPr>
        <p:blipFill>
          <a:blip r:embed="rId4"/>
          <a:stretch>
            <a:fillRect/>
          </a:stretch>
        </p:blipFill>
        <p:spPr>
          <a:xfrm>
            <a:off x="8018697" y="5396044"/>
            <a:ext cx="3829050" cy="1266825"/>
          </a:xfrm>
          <a:prstGeom prst="rect">
            <a:avLst/>
          </a:prstGeom>
        </p:spPr>
      </p:pic>
    </p:spTree>
    <p:extLst>
      <p:ext uri="{BB962C8B-B14F-4D97-AF65-F5344CB8AC3E}">
        <p14:creationId xmlns:p14="http://schemas.microsoft.com/office/powerpoint/2010/main" val="273494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677334" y="828543"/>
            <a:ext cx="8596800" cy="13209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600"/>
              <a:buFont typeface="Trebuchet MS"/>
              <a:buNone/>
            </a:pPr>
            <a:r>
              <a:rPr lang="en-US" dirty="0"/>
              <a:t>Machine Learning</a:t>
            </a:r>
            <a:endParaRPr dirty="0"/>
          </a:p>
        </p:txBody>
      </p:sp>
      <p:graphicFrame>
        <p:nvGraphicFramePr>
          <p:cNvPr id="3" name="Diagram 2">
            <a:extLst>
              <a:ext uri="{FF2B5EF4-FFF2-40B4-BE49-F238E27FC236}">
                <a16:creationId xmlns:a16="http://schemas.microsoft.com/office/drawing/2014/main" id="{134E0A01-D640-4161-BD90-DD72E4B7F604}"/>
              </a:ext>
            </a:extLst>
          </p:cNvPr>
          <p:cNvGraphicFramePr/>
          <p:nvPr>
            <p:extLst>
              <p:ext uri="{D42A27DB-BD31-4B8C-83A1-F6EECF244321}">
                <p14:modId xmlns:p14="http://schemas.microsoft.com/office/powerpoint/2010/main" val="456310798"/>
              </p:ext>
            </p:extLst>
          </p:nvPr>
        </p:nvGraphicFramePr>
        <p:xfrm>
          <a:off x="2483464" y="1789020"/>
          <a:ext cx="6787535" cy="43095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7207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31575"/>
            <a:ext cx="8596668" cy="669150"/>
          </a:xfrm>
        </p:spPr>
        <p:txBody>
          <a:bodyPr/>
          <a:lstStyle/>
          <a:p>
            <a:r>
              <a:rPr lang="en-US" dirty="0">
                <a:latin typeface="Calibri" panose="020F0502020204030204" pitchFamily="34" charset="0"/>
                <a:cs typeface="Calibri" panose="020F0502020204030204" pitchFamily="34" charset="0"/>
              </a:rPr>
              <a:t> Introduction</a:t>
            </a:r>
          </a:p>
        </p:txBody>
      </p:sp>
      <p:sp>
        <p:nvSpPr>
          <p:cNvPr id="3" name="Content Placeholder 2"/>
          <p:cNvSpPr>
            <a:spLocks noGrp="1"/>
          </p:cNvSpPr>
          <p:nvPr>
            <p:ph idx="1"/>
          </p:nvPr>
        </p:nvSpPr>
        <p:spPr>
          <a:xfrm>
            <a:off x="677334" y="1600726"/>
            <a:ext cx="8596668" cy="4762612"/>
          </a:xfrm>
        </p:spPr>
        <p:txBody>
          <a:bodyPr>
            <a:normAutofit/>
          </a:bodyPr>
          <a:lstStyle/>
          <a:p>
            <a:r>
              <a:rPr lang="en-US" b="1" u="sng" dirty="0">
                <a:latin typeface="Calibri" panose="020F0502020204030204" pitchFamily="34" charset="0"/>
                <a:cs typeface="Calibri" panose="020F0502020204030204" pitchFamily="34" charset="0"/>
              </a:rPr>
              <a:t>Ideation </a:t>
            </a:r>
          </a:p>
        </p:txBody>
      </p:sp>
    </p:spTree>
    <p:extLst>
      <p:ext uri="{BB962C8B-B14F-4D97-AF65-F5344CB8AC3E}">
        <p14:creationId xmlns:p14="http://schemas.microsoft.com/office/powerpoint/2010/main" val="2675783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31575"/>
            <a:ext cx="8596668" cy="669150"/>
          </a:xfrm>
        </p:spPr>
        <p:txBody>
          <a:bodyPr/>
          <a:lstStyle/>
          <a:p>
            <a:r>
              <a:rPr lang="en-US" dirty="0">
                <a:latin typeface="Calibri" panose="020F0502020204030204" pitchFamily="34" charset="0"/>
                <a:cs typeface="Calibri" panose="020F0502020204030204" pitchFamily="34" charset="0"/>
              </a:rPr>
              <a:t> Introduction</a:t>
            </a:r>
          </a:p>
        </p:txBody>
      </p:sp>
      <p:sp>
        <p:nvSpPr>
          <p:cNvPr id="3" name="Content Placeholder 2"/>
          <p:cNvSpPr>
            <a:spLocks noGrp="1"/>
          </p:cNvSpPr>
          <p:nvPr>
            <p:ph idx="1"/>
          </p:nvPr>
        </p:nvSpPr>
        <p:spPr>
          <a:xfrm>
            <a:off x="677334" y="1600726"/>
            <a:ext cx="8596668" cy="4762612"/>
          </a:xfrm>
        </p:spPr>
        <p:txBody>
          <a:bodyPr>
            <a:normAutofit/>
          </a:bodyPr>
          <a:lstStyle/>
          <a:p>
            <a:r>
              <a:rPr lang="en-US" b="1" u="sng" dirty="0">
                <a:solidFill>
                  <a:schemeClr val="tx1"/>
                </a:solidFill>
                <a:latin typeface="Calibri" panose="020F0502020204030204" pitchFamily="34" charset="0"/>
                <a:cs typeface="Calibri" panose="020F0502020204030204" pitchFamily="34" charset="0"/>
              </a:rPr>
              <a:t>SVM </a:t>
            </a:r>
            <a:r>
              <a:rPr lang="en-US" dirty="0">
                <a:solidFill>
                  <a:schemeClr val="tx1"/>
                </a:solidFill>
                <a:latin typeface="Calibri" panose="020F0502020204030204" pitchFamily="34" charset="0"/>
                <a:cs typeface="Calibri" panose="020F0502020204030204" pitchFamily="34" charset="0"/>
              </a:rPr>
              <a:t> (support vector machine) is a supervised ML algorithm.</a:t>
            </a:r>
          </a:p>
          <a:p>
            <a:r>
              <a:rPr lang="en-US" dirty="0">
                <a:solidFill>
                  <a:schemeClr val="tx1"/>
                </a:solidFill>
                <a:latin typeface="Calibri" panose="020F0502020204030204" pitchFamily="34" charset="0"/>
                <a:cs typeface="Calibri" panose="020F0502020204030204" pitchFamily="34" charset="0"/>
              </a:rPr>
              <a:t>SVM model is a representation of the examples as points in space, mapped so that the examples of the separate categories are divided by a clear gap that is as wide as possible.</a:t>
            </a:r>
          </a:p>
          <a:p>
            <a:r>
              <a:rPr lang="en-US" dirty="0">
                <a:solidFill>
                  <a:schemeClr val="tx1"/>
                </a:solidFill>
                <a:latin typeface="Calibri" panose="020F0502020204030204" pitchFamily="34" charset="0"/>
                <a:cs typeface="Calibri" panose="020F0502020204030204" pitchFamily="34" charset="0"/>
              </a:rPr>
              <a:t>Support-vector machine constructs a line or hyperplane in a high or infinite-dimensional space.</a:t>
            </a:r>
          </a:p>
          <a:p>
            <a:r>
              <a:rPr lang="en-US" dirty="0">
                <a:solidFill>
                  <a:schemeClr val="tx1"/>
                </a:solidFill>
                <a:latin typeface="Calibri" panose="020F0502020204030204" pitchFamily="34" charset="0"/>
                <a:cs typeface="Calibri" panose="020F0502020204030204" pitchFamily="34" charset="0"/>
              </a:rPr>
              <a:t>SVMs can efficiently perform a non-linear classification using what is called the kernel trick.</a:t>
            </a:r>
          </a:p>
          <a:p>
            <a:r>
              <a:rPr lang="en-US" dirty="0">
                <a:solidFill>
                  <a:schemeClr val="tx1"/>
                </a:solidFill>
                <a:latin typeface="Calibri" panose="020F0502020204030204" pitchFamily="34" charset="0"/>
                <a:cs typeface="Calibri" panose="020F0502020204030204" pitchFamily="34" charset="0"/>
              </a:rPr>
              <a:t>It is applicable for classification and regression.</a:t>
            </a:r>
          </a:p>
          <a:p>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88788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29803"/>
          </a:xfrm>
        </p:spPr>
        <p:txBody>
          <a:bodyPr/>
          <a:lstStyle/>
          <a:p>
            <a:r>
              <a:rPr lang="en-US" dirty="0"/>
              <a:t> How SVM Works</a:t>
            </a:r>
          </a:p>
        </p:txBody>
      </p:sp>
      <p:sp>
        <p:nvSpPr>
          <p:cNvPr id="12" name="TextBox 11">
            <a:extLst>
              <a:ext uri="{FF2B5EF4-FFF2-40B4-BE49-F238E27FC236}">
                <a16:creationId xmlns:a16="http://schemas.microsoft.com/office/drawing/2014/main" id="{C9CA22B6-D37A-44CD-BED9-109364FB5A88}"/>
              </a:ext>
            </a:extLst>
          </p:cNvPr>
          <p:cNvSpPr txBox="1"/>
          <p:nvPr/>
        </p:nvSpPr>
        <p:spPr>
          <a:xfrm>
            <a:off x="876299" y="1447086"/>
            <a:ext cx="10692245" cy="3139321"/>
          </a:xfrm>
          <a:prstGeom prst="rect">
            <a:avLst/>
          </a:prstGeom>
          <a:noFill/>
        </p:spPr>
        <p:txBody>
          <a:bodyPr wrap="square">
            <a:spAutoFit/>
          </a:bodyPr>
          <a:lstStyle/>
          <a:p>
            <a:pPr>
              <a:buFont typeface="+mj-lt"/>
              <a:buAutoNum type="arabicPeriod"/>
            </a:pPr>
            <a:r>
              <a:rPr lang="en-US" dirty="0">
                <a:latin typeface="Calibri" panose="020F0502020204030204" pitchFamily="34" charset="0"/>
                <a:cs typeface="Calibri" panose="020F0502020204030204" pitchFamily="34" charset="0"/>
              </a:rPr>
              <a:t>   Identify target variable and independent variables.</a:t>
            </a:r>
          </a:p>
          <a:p>
            <a:pPr>
              <a:buFont typeface="+mj-lt"/>
              <a:buAutoNum type="arabicPeriod"/>
            </a:pPr>
            <a:endParaRPr lang="en-US" dirty="0">
              <a:latin typeface="Calibri" panose="020F0502020204030204" pitchFamily="34" charset="0"/>
              <a:cs typeface="Calibri" panose="020F0502020204030204" pitchFamily="34" charset="0"/>
            </a:endParaRPr>
          </a:p>
          <a:p>
            <a:pPr>
              <a:buFont typeface="+mj-lt"/>
              <a:buAutoNum type="arabicPeriod"/>
            </a:pPr>
            <a:endParaRPr lang="en-US" dirty="0">
              <a:latin typeface="Calibri" panose="020F0502020204030204" pitchFamily="34" charset="0"/>
              <a:cs typeface="Calibri" panose="020F0502020204030204" pitchFamily="34" charset="0"/>
            </a:endParaRPr>
          </a:p>
          <a:p>
            <a:pPr>
              <a:buFont typeface="+mj-lt"/>
              <a:buAutoNum type="arabicPeriod"/>
            </a:pPr>
            <a:endParaRPr lang="en-US" dirty="0">
              <a:latin typeface="Calibri" panose="020F0502020204030204" pitchFamily="34" charset="0"/>
              <a:cs typeface="Calibri" panose="020F0502020204030204" pitchFamily="34" charset="0"/>
            </a:endParaRPr>
          </a:p>
          <a:p>
            <a:pPr>
              <a:buFont typeface="+mj-lt"/>
              <a:buAutoNum type="arabicPeriod"/>
            </a:pPr>
            <a:r>
              <a:rPr lang="en-US" dirty="0">
                <a:latin typeface="Calibri" panose="020F0502020204030204" pitchFamily="34" charset="0"/>
                <a:cs typeface="Calibri" panose="020F0502020204030204" pitchFamily="34" charset="0"/>
              </a:rPr>
              <a:t>   SVM comes up with an imaginary Hyper-Plane that splits the data into target outputs. </a:t>
            </a:r>
          </a:p>
          <a:p>
            <a:endParaRPr lang="en-IN" b="0" i="0" dirty="0">
              <a:effectLst/>
              <a:latin typeface="charter"/>
            </a:endParaRPr>
          </a:p>
          <a:p>
            <a:r>
              <a:rPr lang="en-IN" b="0" i="0" dirty="0">
                <a:effectLst/>
                <a:latin typeface="charter"/>
              </a:rPr>
              <a:t>If we have p-dimensional space, a hyperplane is a flat subspace with dimension p-1. </a:t>
            </a:r>
          </a:p>
          <a:p>
            <a:endParaRPr lang="en-IN" dirty="0">
              <a:latin typeface="charter"/>
            </a:endParaRPr>
          </a:p>
          <a:p>
            <a:r>
              <a:rPr lang="en-IN" b="0" i="0" dirty="0">
                <a:effectLst/>
                <a:latin typeface="charter"/>
              </a:rPr>
              <a:t>e.g. For three-dimensional space, a hyperplane is a two-dimensional subspace.</a:t>
            </a:r>
          </a:p>
          <a:p>
            <a:endParaRPr lang="en-US" dirty="0">
              <a:latin typeface="Calibri" panose="020F0502020204030204" pitchFamily="34" charset="0"/>
              <a:cs typeface="Calibri" panose="020F0502020204030204" pitchFamily="34" charset="0"/>
            </a:endParaRPr>
          </a:p>
          <a:p>
            <a:r>
              <a:rPr lang="en-US" b="0" i="0" dirty="0">
                <a:effectLst/>
                <a:latin typeface="Calibri" panose="020F0502020204030204" pitchFamily="34" charset="0"/>
                <a:cs typeface="Calibri" panose="020F0502020204030204" pitchFamily="34" charset="0"/>
              </a:rPr>
              <a:t>e.g. For 2 dimensional data a line will be hyperplane.</a:t>
            </a:r>
            <a:endParaRPr lang="en-US" dirty="0">
              <a:latin typeface="Calibri" panose="020F0502020204030204" pitchFamily="34" charset="0"/>
              <a:cs typeface="Calibri" panose="020F0502020204030204" pitchFamily="34" charset="0"/>
            </a:endParaRPr>
          </a:p>
        </p:txBody>
      </p:sp>
      <p:pic>
        <p:nvPicPr>
          <p:cNvPr id="5" name="Picture 2" descr="Learning Linear Regression Best-Fit HyperPlane with Gradient Descent -  YouTube">
            <a:extLst>
              <a:ext uri="{FF2B5EF4-FFF2-40B4-BE49-F238E27FC236}">
                <a16:creationId xmlns:a16="http://schemas.microsoft.com/office/drawing/2014/main" id="{BD4A0EE8-0D30-4EF6-BC82-133E93F4C6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38" t="16667" r="10752" b="7204"/>
          <a:stretch/>
        </p:blipFill>
        <p:spPr bwMode="auto">
          <a:xfrm>
            <a:off x="9424221" y="2403646"/>
            <a:ext cx="2626712" cy="2182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88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29803"/>
          </a:xfrm>
        </p:spPr>
        <p:txBody>
          <a:bodyPr/>
          <a:lstStyle/>
          <a:p>
            <a:r>
              <a:rPr lang="en-US" dirty="0"/>
              <a:t> How SVM Works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9CA22B6-D37A-44CD-BED9-109364FB5A88}"/>
                  </a:ext>
                </a:extLst>
              </p:cNvPr>
              <p:cNvSpPr txBox="1"/>
              <p:nvPr/>
            </p:nvSpPr>
            <p:spPr>
              <a:xfrm>
                <a:off x="822421" y="1447086"/>
                <a:ext cx="10692245" cy="4524315"/>
              </a:xfrm>
              <a:prstGeom prst="rect">
                <a:avLst/>
              </a:prstGeom>
              <a:noFill/>
            </p:spPr>
            <p:txBody>
              <a:bodyPr wrap="square">
                <a:spAutoFit/>
              </a:bodyPr>
              <a:lstStyle/>
              <a:p>
                <a:r>
                  <a:rPr lang="en-US" b="0" i="0" dirty="0">
                    <a:solidFill>
                      <a:schemeClr val="tx1"/>
                    </a:solidFill>
                    <a:effectLst/>
                    <a:latin typeface="Calibri" panose="020F0502020204030204" pitchFamily="34" charset="0"/>
                    <a:cs typeface="Calibri" panose="020F0502020204030204" pitchFamily="34" charset="0"/>
                  </a:rPr>
                  <a:t>3.   SVM creates multiple hyper plane. Each plane will try to classify observations based upon its equation.</a:t>
                </a:r>
              </a:p>
              <a:p>
                <a:endParaRPr lang="en-US" b="0" i="0" dirty="0">
                  <a:solidFill>
                    <a:schemeClr val="tx1"/>
                  </a:solidFill>
                  <a:effectLst/>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r>
                  <a:rPr lang="en-US" b="0" dirty="0">
                    <a:solidFill>
                      <a:schemeClr val="tx1"/>
                    </a:solidFill>
                    <a:effectLst/>
                  </a:rPr>
                  <a:t>                                       </a:t>
                </a:r>
                <a14:m>
                  <m:oMath xmlns:m="http://schemas.openxmlformats.org/officeDocument/2006/math">
                    <m:sSub>
                      <m:sSubPr>
                        <m:ctrlPr>
                          <a:rPr lang="en-US" b="0" i="1" dirty="0" smtClean="0">
                            <a:solidFill>
                              <a:schemeClr val="tx1"/>
                            </a:solidFill>
                            <a:effectLst/>
                            <a:latin typeface="Cambria Math" panose="02040503050406030204" pitchFamily="18" charset="0"/>
                          </a:rPr>
                        </m:ctrlPr>
                      </m:sSubPr>
                      <m:e>
                        <m:r>
                          <a:rPr lang="en-US" b="0" i="0" dirty="0" smtClean="0">
                            <a:solidFill>
                              <a:schemeClr val="tx1"/>
                            </a:solidFill>
                            <a:effectLst/>
                            <a:latin typeface="Cambria Math" panose="02040503050406030204" pitchFamily="18" charset="0"/>
                          </a:rPr>
                          <m:t>𝛽</m:t>
                        </m:r>
                      </m:e>
                      <m:sub>
                        <m:r>
                          <a:rPr lang="en-US" b="0" i="0" dirty="0" smtClean="0">
                            <a:solidFill>
                              <a:schemeClr val="tx1"/>
                            </a:solidFill>
                            <a:effectLst/>
                            <a:latin typeface="Cambria Math" panose="02040503050406030204" pitchFamily="18" charset="0"/>
                          </a:rPr>
                          <m:t>0</m:t>
                        </m:r>
                      </m:sub>
                    </m:sSub>
                    <m:r>
                      <a:rPr lang="en-US" b="0" i="0" dirty="0" smtClean="0">
                        <a:solidFill>
                          <a:schemeClr val="tx1"/>
                        </a:solidFill>
                        <a:effectLst/>
                        <a:latin typeface="Cambria Math" panose="02040503050406030204" pitchFamily="18" charset="0"/>
                      </a:rPr>
                      <m:t>+</m:t>
                    </m:r>
                    <m:sSub>
                      <m:sSubPr>
                        <m:ctrlPr>
                          <a:rPr lang="en-US" b="0" i="1" dirty="0" smtClean="0">
                            <a:solidFill>
                              <a:schemeClr val="tx1"/>
                            </a:solidFill>
                            <a:effectLst/>
                            <a:latin typeface="Cambria Math" panose="02040503050406030204" pitchFamily="18" charset="0"/>
                          </a:rPr>
                        </m:ctrlPr>
                      </m:sSubPr>
                      <m:e>
                        <m:r>
                          <a:rPr lang="en-US" b="0" i="0" dirty="0" smtClean="0">
                            <a:solidFill>
                              <a:schemeClr val="tx1"/>
                            </a:solidFill>
                            <a:effectLst/>
                            <a:latin typeface="Cambria Math" panose="02040503050406030204" pitchFamily="18" charset="0"/>
                          </a:rPr>
                          <m:t>𝛽</m:t>
                        </m:r>
                      </m:e>
                      <m:sub>
                        <m:r>
                          <a:rPr lang="en-US" b="0" i="0" dirty="0" smtClean="0">
                            <a:solidFill>
                              <a:schemeClr val="tx1"/>
                            </a:solidFill>
                            <a:effectLst/>
                            <a:latin typeface="Cambria Math" panose="02040503050406030204" pitchFamily="18" charset="0"/>
                          </a:rPr>
                          <m:t>1</m:t>
                        </m:r>
                      </m:sub>
                    </m:sSub>
                    <m:sSub>
                      <m:sSubPr>
                        <m:ctrlPr>
                          <a:rPr lang="en-US" i="1" dirty="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𝑋</m:t>
                        </m:r>
                      </m:e>
                      <m:sub>
                        <m:r>
                          <a:rPr lang="en-US" dirty="0">
                            <a:solidFill>
                              <a:schemeClr val="tx1"/>
                            </a:solidFill>
                            <a:latin typeface="Cambria Math" panose="02040503050406030204" pitchFamily="18" charset="0"/>
                          </a:rPr>
                          <m:t>1</m:t>
                        </m:r>
                      </m:sub>
                    </m:sSub>
                    <m:r>
                      <a:rPr lang="en-US" b="0" i="0" dirty="0" smtClean="0">
                        <a:solidFill>
                          <a:schemeClr val="tx1"/>
                        </a:solidFill>
                        <a:effectLst/>
                        <a:latin typeface="Cambria Math" panose="02040503050406030204" pitchFamily="18" charset="0"/>
                      </a:rPr>
                      <m:t>+</m:t>
                    </m:r>
                    <m:sSub>
                      <m:sSubPr>
                        <m:ctrlPr>
                          <a:rPr lang="en-US" b="0" i="1" dirty="0" smtClean="0">
                            <a:solidFill>
                              <a:schemeClr val="tx1"/>
                            </a:solidFill>
                            <a:effectLst/>
                            <a:latin typeface="Cambria Math" panose="02040503050406030204" pitchFamily="18" charset="0"/>
                          </a:rPr>
                        </m:ctrlPr>
                      </m:sSubPr>
                      <m:e>
                        <m:r>
                          <a:rPr lang="en-US" b="0" i="0" dirty="0" smtClean="0">
                            <a:solidFill>
                              <a:schemeClr val="tx1"/>
                            </a:solidFill>
                            <a:effectLst/>
                            <a:latin typeface="Cambria Math" panose="02040503050406030204" pitchFamily="18" charset="0"/>
                          </a:rPr>
                          <m:t>𝛽</m:t>
                        </m:r>
                      </m:e>
                      <m:sub>
                        <m:r>
                          <a:rPr lang="en-US" b="0" i="0" dirty="0" smtClean="0">
                            <a:solidFill>
                              <a:schemeClr val="tx1"/>
                            </a:solidFill>
                            <a:effectLst/>
                            <a:latin typeface="Cambria Math" panose="02040503050406030204" pitchFamily="18" charset="0"/>
                          </a:rPr>
                          <m:t>2</m:t>
                        </m:r>
                      </m:sub>
                    </m:sSub>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𝑋</m:t>
                        </m:r>
                      </m:e>
                      <m:sub>
                        <m:r>
                          <a:rPr lang="en-US" b="0" i="0" dirty="0" smtClean="0">
                            <a:solidFill>
                              <a:schemeClr val="tx1"/>
                            </a:solidFill>
                            <a:latin typeface="Cambria Math" panose="02040503050406030204" pitchFamily="18" charset="0"/>
                          </a:rPr>
                          <m:t>2</m:t>
                        </m:r>
                      </m:sub>
                    </m:sSub>
                    <m:r>
                      <a:rPr lang="en-US" b="0" i="0" dirty="0" smtClean="0">
                        <a:solidFill>
                          <a:schemeClr val="tx1"/>
                        </a:solidFill>
                        <a:effectLst/>
                        <a:latin typeface="Cambria Math" panose="02040503050406030204" pitchFamily="18" charset="0"/>
                      </a:rPr>
                      <m:t>+</m:t>
                    </m:r>
                    <m:sSub>
                      <m:sSubPr>
                        <m:ctrlPr>
                          <a:rPr lang="en-US" b="0" i="1" dirty="0" smtClean="0">
                            <a:solidFill>
                              <a:schemeClr val="tx1"/>
                            </a:solidFill>
                            <a:effectLst/>
                            <a:latin typeface="Cambria Math" panose="02040503050406030204" pitchFamily="18" charset="0"/>
                          </a:rPr>
                        </m:ctrlPr>
                      </m:sSubPr>
                      <m:e>
                        <m:r>
                          <a:rPr lang="en-US" b="0" i="0" dirty="0" smtClean="0">
                            <a:solidFill>
                              <a:schemeClr val="tx1"/>
                            </a:solidFill>
                            <a:effectLst/>
                            <a:latin typeface="Cambria Math" panose="02040503050406030204" pitchFamily="18" charset="0"/>
                          </a:rPr>
                          <m:t>𝛽</m:t>
                        </m:r>
                      </m:e>
                      <m:sub>
                        <m:r>
                          <a:rPr lang="en-US" b="0" i="0" dirty="0" smtClean="0">
                            <a:solidFill>
                              <a:schemeClr val="tx1"/>
                            </a:solidFill>
                            <a:effectLst/>
                            <a:latin typeface="Cambria Math" panose="02040503050406030204" pitchFamily="18" charset="0"/>
                          </a:rPr>
                          <m:t>3</m:t>
                        </m:r>
                      </m:sub>
                    </m:sSub>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𝑋</m:t>
                        </m:r>
                      </m:e>
                      <m:sub>
                        <m:r>
                          <a:rPr lang="en-US" b="0" i="0" dirty="0" smtClean="0">
                            <a:solidFill>
                              <a:schemeClr val="tx1"/>
                            </a:solidFill>
                            <a:latin typeface="Cambria Math" panose="02040503050406030204" pitchFamily="18" charset="0"/>
                          </a:rPr>
                          <m:t>3</m:t>
                        </m:r>
                      </m:sub>
                    </m:sSub>
                  </m:oMath>
                </a14:m>
                <a:r>
                  <a:rPr lang="en-US" b="0" i="0" dirty="0">
                    <a:solidFill>
                      <a:schemeClr val="tx1"/>
                    </a:solidFill>
                    <a:effectLst/>
                    <a:latin typeface="Calibri" panose="020F0502020204030204" pitchFamily="34" charset="0"/>
                    <a:cs typeface="Calibri" panose="020F0502020204030204" pitchFamily="34" charset="0"/>
                  </a:rPr>
                  <a:t>&lt; 0 then y = -1 </a:t>
                </a:r>
              </a:p>
              <a:p>
                <a:r>
                  <a:rPr lang="en-US" b="0" dirty="0">
                    <a:solidFill>
                      <a:schemeClr val="tx1"/>
                    </a:solidFill>
                    <a:effectLst/>
                  </a:rPr>
                  <a:t>                                       </a:t>
                </a:r>
                <a14:m>
                  <m:oMath xmlns:m="http://schemas.openxmlformats.org/officeDocument/2006/math">
                    <m:sSub>
                      <m:sSubPr>
                        <m:ctrlPr>
                          <a:rPr lang="en-US" b="0" i="1" dirty="0" smtClean="0">
                            <a:solidFill>
                              <a:schemeClr val="tx1"/>
                            </a:solidFill>
                            <a:effectLst/>
                            <a:latin typeface="Cambria Math" panose="02040503050406030204" pitchFamily="18" charset="0"/>
                          </a:rPr>
                        </m:ctrlPr>
                      </m:sSubPr>
                      <m:e>
                        <m:r>
                          <a:rPr lang="en-US" b="0" i="0" dirty="0" smtClean="0">
                            <a:solidFill>
                              <a:schemeClr val="tx1"/>
                            </a:solidFill>
                            <a:effectLst/>
                            <a:latin typeface="Cambria Math" panose="02040503050406030204" pitchFamily="18" charset="0"/>
                          </a:rPr>
                          <m:t>𝛽</m:t>
                        </m:r>
                      </m:e>
                      <m:sub>
                        <m:r>
                          <a:rPr lang="en-US" b="0" i="0" dirty="0" smtClean="0">
                            <a:solidFill>
                              <a:schemeClr val="tx1"/>
                            </a:solidFill>
                            <a:effectLst/>
                            <a:latin typeface="Cambria Math" panose="02040503050406030204" pitchFamily="18" charset="0"/>
                          </a:rPr>
                          <m:t>0</m:t>
                        </m:r>
                      </m:sub>
                    </m:sSub>
                    <m:r>
                      <a:rPr lang="en-US" b="0" i="0" dirty="0" smtClean="0">
                        <a:solidFill>
                          <a:schemeClr val="tx1"/>
                        </a:solidFill>
                        <a:effectLst/>
                        <a:latin typeface="Cambria Math" panose="02040503050406030204" pitchFamily="18" charset="0"/>
                      </a:rPr>
                      <m:t>+</m:t>
                    </m:r>
                    <m:sSub>
                      <m:sSubPr>
                        <m:ctrlPr>
                          <a:rPr lang="en-US" b="0" i="1" dirty="0" smtClean="0">
                            <a:solidFill>
                              <a:schemeClr val="tx1"/>
                            </a:solidFill>
                            <a:effectLst/>
                            <a:latin typeface="Cambria Math" panose="02040503050406030204" pitchFamily="18" charset="0"/>
                          </a:rPr>
                        </m:ctrlPr>
                      </m:sSubPr>
                      <m:e>
                        <m:r>
                          <a:rPr lang="en-US" b="0" i="0" dirty="0" smtClean="0">
                            <a:solidFill>
                              <a:schemeClr val="tx1"/>
                            </a:solidFill>
                            <a:effectLst/>
                            <a:latin typeface="Cambria Math" panose="02040503050406030204" pitchFamily="18" charset="0"/>
                          </a:rPr>
                          <m:t>𝛽</m:t>
                        </m:r>
                      </m:e>
                      <m:sub>
                        <m:r>
                          <a:rPr lang="en-US" b="0" i="0" dirty="0" smtClean="0">
                            <a:solidFill>
                              <a:schemeClr val="tx1"/>
                            </a:solidFill>
                            <a:effectLst/>
                            <a:latin typeface="Cambria Math" panose="02040503050406030204" pitchFamily="18" charset="0"/>
                          </a:rPr>
                          <m:t>1</m:t>
                        </m:r>
                      </m:sub>
                    </m:sSub>
                    <m:sSub>
                      <m:sSubPr>
                        <m:ctrlPr>
                          <a:rPr lang="en-US" i="1" dirty="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𝑋</m:t>
                        </m:r>
                      </m:e>
                      <m:sub>
                        <m:r>
                          <a:rPr lang="en-US" dirty="0">
                            <a:solidFill>
                              <a:schemeClr val="tx1"/>
                            </a:solidFill>
                            <a:latin typeface="Cambria Math" panose="02040503050406030204" pitchFamily="18" charset="0"/>
                          </a:rPr>
                          <m:t>1</m:t>
                        </m:r>
                      </m:sub>
                    </m:sSub>
                    <m:r>
                      <a:rPr lang="en-US" b="0" i="0" dirty="0" smtClean="0">
                        <a:solidFill>
                          <a:schemeClr val="tx1"/>
                        </a:solidFill>
                        <a:effectLst/>
                        <a:latin typeface="Cambria Math" panose="02040503050406030204" pitchFamily="18" charset="0"/>
                      </a:rPr>
                      <m:t>+</m:t>
                    </m:r>
                    <m:sSub>
                      <m:sSubPr>
                        <m:ctrlPr>
                          <a:rPr lang="en-US" b="0" i="1" dirty="0" smtClean="0">
                            <a:solidFill>
                              <a:schemeClr val="tx1"/>
                            </a:solidFill>
                            <a:effectLst/>
                            <a:latin typeface="Cambria Math" panose="02040503050406030204" pitchFamily="18" charset="0"/>
                          </a:rPr>
                        </m:ctrlPr>
                      </m:sSubPr>
                      <m:e>
                        <m:r>
                          <a:rPr lang="en-US" b="0" i="0" dirty="0" smtClean="0">
                            <a:solidFill>
                              <a:schemeClr val="tx1"/>
                            </a:solidFill>
                            <a:effectLst/>
                            <a:latin typeface="Cambria Math" panose="02040503050406030204" pitchFamily="18" charset="0"/>
                          </a:rPr>
                          <m:t>𝛽</m:t>
                        </m:r>
                      </m:e>
                      <m:sub>
                        <m:r>
                          <a:rPr lang="en-US" b="0" i="0" dirty="0" smtClean="0">
                            <a:solidFill>
                              <a:schemeClr val="tx1"/>
                            </a:solidFill>
                            <a:effectLst/>
                            <a:latin typeface="Cambria Math" panose="02040503050406030204" pitchFamily="18" charset="0"/>
                          </a:rPr>
                          <m:t>2</m:t>
                        </m:r>
                      </m:sub>
                    </m:sSub>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𝑋</m:t>
                        </m:r>
                      </m:e>
                      <m:sub>
                        <m:r>
                          <a:rPr lang="en-US" b="0" i="0" dirty="0" smtClean="0">
                            <a:solidFill>
                              <a:schemeClr val="tx1"/>
                            </a:solidFill>
                            <a:latin typeface="Cambria Math" panose="02040503050406030204" pitchFamily="18" charset="0"/>
                          </a:rPr>
                          <m:t>2</m:t>
                        </m:r>
                      </m:sub>
                    </m:sSub>
                    <m:r>
                      <a:rPr lang="en-US" b="0" i="0" dirty="0" smtClean="0">
                        <a:solidFill>
                          <a:schemeClr val="tx1"/>
                        </a:solidFill>
                        <a:effectLst/>
                        <a:latin typeface="Cambria Math" panose="02040503050406030204" pitchFamily="18" charset="0"/>
                      </a:rPr>
                      <m:t>+</m:t>
                    </m:r>
                    <m:sSub>
                      <m:sSubPr>
                        <m:ctrlPr>
                          <a:rPr lang="en-US" b="0" i="1" dirty="0" smtClean="0">
                            <a:solidFill>
                              <a:schemeClr val="tx1"/>
                            </a:solidFill>
                            <a:effectLst/>
                            <a:latin typeface="Cambria Math" panose="02040503050406030204" pitchFamily="18" charset="0"/>
                          </a:rPr>
                        </m:ctrlPr>
                      </m:sSubPr>
                      <m:e>
                        <m:r>
                          <a:rPr lang="en-US" b="0" i="0" dirty="0" smtClean="0">
                            <a:solidFill>
                              <a:schemeClr val="tx1"/>
                            </a:solidFill>
                            <a:effectLst/>
                            <a:latin typeface="Cambria Math" panose="02040503050406030204" pitchFamily="18" charset="0"/>
                          </a:rPr>
                          <m:t>𝛽</m:t>
                        </m:r>
                      </m:e>
                      <m:sub>
                        <m:r>
                          <a:rPr lang="en-US" b="0" i="0" dirty="0" smtClean="0">
                            <a:solidFill>
                              <a:schemeClr val="tx1"/>
                            </a:solidFill>
                            <a:effectLst/>
                            <a:latin typeface="Cambria Math" panose="02040503050406030204" pitchFamily="18" charset="0"/>
                          </a:rPr>
                          <m:t>3</m:t>
                        </m:r>
                      </m:sub>
                    </m:sSub>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𝑋</m:t>
                        </m:r>
                      </m:e>
                      <m:sub>
                        <m:r>
                          <a:rPr lang="en-US" b="0" i="0" dirty="0" smtClean="0">
                            <a:solidFill>
                              <a:schemeClr val="tx1"/>
                            </a:solidFill>
                            <a:latin typeface="Cambria Math" panose="02040503050406030204" pitchFamily="18" charset="0"/>
                          </a:rPr>
                          <m:t>3</m:t>
                        </m:r>
                      </m:sub>
                    </m:sSub>
                    <m:r>
                      <a:rPr lang="en-US" b="0" i="0" dirty="0" smtClean="0">
                        <a:solidFill>
                          <a:schemeClr val="tx1"/>
                        </a:solidFill>
                        <a:latin typeface="Cambria Math" panose="02040503050406030204" pitchFamily="18" charset="0"/>
                      </a:rPr>
                      <m:t>&gt;</m:t>
                    </m:r>
                  </m:oMath>
                </a14:m>
                <a:r>
                  <a:rPr lang="en-US" b="0" i="0" dirty="0">
                    <a:solidFill>
                      <a:schemeClr val="tx1"/>
                    </a:solidFill>
                    <a:effectLst/>
                    <a:latin typeface="Calibri" panose="020F0502020204030204" pitchFamily="34" charset="0"/>
                    <a:cs typeface="Calibri" panose="020F0502020204030204" pitchFamily="34" charset="0"/>
                  </a:rPr>
                  <a:t> 0 then y = 1</a:t>
                </a:r>
              </a:p>
              <a:p>
                <a:endParaRPr lang="en-US" b="0" i="0" dirty="0">
                  <a:solidFill>
                    <a:schemeClr val="tx1"/>
                  </a:solidFill>
                  <a:effectLst/>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r>
                  <a:rPr lang="en-US" dirty="0">
                    <a:solidFill>
                      <a:schemeClr val="tx1"/>
                    </a:solidFill>
                    <a:latin typeface="Calibri" panose="020F0502020204030204" pitchFamily="34" charset="0"/>
                    <a:cs typeface="Calibri" panose="020F0502020204030204" pitchFamily="34" charset="0"/>
                  </a:rPr>
                  <a:t>4.   </a:t>
                </a:r>
                <a:r>
                  <a:rPr lang="en-US" b="0" i="0" dirty="0">
                    <a:solidFill>
                      <a:schemeClr val="tx1"/>
                    </a:solidFill>
                    <a:effectLst/>
                    <a:latin typeface="Calibri" panose="020F0502020204030204" pitchFamily="34" charset="0"/>
                    <a:cs typeface="Calibri" panose="020F0502020204030204" pitchFamily="34" charset="0"/>
                  </a:rPr>
                  <a:t>In multidimension , many hyperplanes can create classification </a:t>
                </a:r>
              </a:p>
              <a:p>
                <a:r>
                  <a:rPr lang="en-US" b="0" i="0" dirty="0">
                    <a:solidFill>
                      <a:schemeClr val="tx1"/>
                    </a:solidFill>
                    <a:effectLst/>
                    <a:latin typeface="Calibri" panose="020F0502020204030204" pitchFamily="34" charset="0"/>
                    <a:cs typeface="Calibri" panose="020F0502020204030204" pitchFamily="34" charset="0"/>
                  </a:rPr>
                  <a:t>around training data but to choose best hyperplane we need to defin</a:t>
                </a:r>
                <a:r>
                  <a:rPr lang="en-US" dirty="0">
                    <a:solidFill>
                      <a:schemeClr val="tx1"/>
                    </a:solidFill>
                    <a:latin typeface="Calibri" panose="020F0502020204030204" pitchFamily="34" charset="0"/>
                    <a:cs typeface="Calibri" panose="020F0502020204030204" pitchFamily="34" charset="0"/>
                  </a:rPr>
                  <a:t>e degree of </a:t>
                </a:r>
              </a:p>
              <a:p>
                <a:r>
                  <a:rPr lang="en-US" b="0" i="0" dirty="0">
                    <a:solidFill>
                      <a:schemeClr val="tx1"/>
                    </a:solidFill>
                    <a:effectLst/>
                    <a:latin typeface="Calibri" panose="020F0502020204030204" pitchFamily="34" charset="0"/>
                    <a:cs typeface="Calibri" panose="020F0502020204030204" pitchFamily="34" charset="0"/>
                  </a:rPr>
                  <a:t>Separation which is called </a:t>
                </a:r>
                <a:r>
                  <a:rPr lang="en-US" b="1" i="0" dirty="0">
                    <a:solidFill>
                      <a:schemeClr val="tx1"/>
                    </a:solidFill>
                    <a:effectLst/>
                    <a:latin typeface="Calibri" panose="020F0502020204030204" pitchFamily="34" charset="0"/>
                    <a:cs typeface="Calibri" panose="020F0502020204030204" pitchFamily="34" charset="0"/>
                  </a:rPr>
                  <a:t>Margin</a:t>
                </a:r>
              </a:p>
              <a:p>
                <a:r>
                  <a:rPr lang="en-US" b="0" i="0" dirty="0">
                    <a:solidFill>
                      <a:schemeClr val="tx1"/>
                    </a:solidFill>
                    <a:effectLst/>
                    <a:latin typeface="Calibri" panose="020F0502020204030204" pitchFamily="34" charset="0"/>
                    <a:cs typeface="Calibri" panose="020F0502020204030204" pitchFamily="34" charset="0"/>
                  </a:rPr>
                  <a:t> </a:t>
                </a:r>
              </a:p>
            </p:txBody>
          </p:sp>
        </mc:Choice>
        <mc:Fallback xmlns="">
          <p:sp>
            <p:nvSpPr>
              <p:cNvPr id="12" name="TextBox 11">
                <a:extLst>
                  <a:ext uri="{FF2B5EF4-FFF2-40B4-BE49-F238E27FC236}">
                    <a16:creationId xmlns:a16="http://schemas.microsoft.com/office/drawing/2014/main" id="{C9CA22B6-D37A-44CD-BED9-109364FB5A88}"/>
                  </a:ext>
                </a:extLst>
              </p:cNvPr>
              <p:cNvSpPr txBox="1">
                <a:spLocks noRot="1" noChangeAspect="1" noMove="1" noResize="1" noEditPoints="1" noAdjustHandles="1" noChangeArrowheads="1" noChangeShapeType="1" noTextEdit="1"/>
              </p:cNvSpPr>
              <p:nvPr/>
            </p:nvSpPr>
            <p:spPr>
              <a:xfrm>
                <a:off x="822421" y="1447086"/>
                <a:ext cx="10692245" cy="4524315"/>
              </a:xfrm>
              <a:prstGeom prst="rect">
                <a:avLst/>
              </a:prstGeom>
              <a:blipFill>
                <a:blip r:embed="rId3"/>
                <a:stretch>
                  <a:fillRect l="-513" t="-673"/>
                </a:stretch>
              </a:blipFill>
            </p:spPr>
            <p:txBody>
              <a:bodyPr/>
              <a:lstStyle/>
              <a:p>
                <a:r>
                  <a:rPr lang="en-IN">
                    <a:noFill/>
                  </a:rPr>
                  <a:t> </a:t>
                </a:r>
              </a:p>
            </p:txBody>
          </p:sp>
        </mc:Fallback>
      </mc:AlternateContent>
      <p:pic>
        <p:nvPicPr>
          <p:cNvPr id="9" name="Picture 4" descr="SVM_3">
            <a:extLst>
              <a:ext uri="{FF2B5EF4-FFF2-40B4-BE49-F238E27FC236}">
                <a16:creationId xmlns:a16="http://schemas.microsoft.com/office/drawing/2014/main" id="{6F456140-241C-43E0-AFDD-FD6ADC12F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3376" y="4357667"/>
            <a:ext cx="3029267" cy="21637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VM_2">
            <a:extLst>
              <a:ext uri="{FF2B5EF4-FFF2-40B4-BE49-F238E27FC236}">
                <a16:creationId xmlns:a16="http://schemas.microsoft.com/office/drawing/2014/main" id="{0203BE00-177F-445A-9FB3-924C149BE2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3376" y="1820174"/>
            <a:ext cx="3064143" cy="2164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586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29803"/>
          </a:xfrm>
        </p:spPr>
        <p:txBody>
          <a:bodyPr/>
          <a:lstStyle/>
          <a:p>
            <a:r>
              <a:rPr lang="en-US" dirty="0"/>
              <a:t> How SVM Works</a:t>
            </a:r>
          </a:p>
        </p:txBody>
      </p:sp>
      <p:sp>
        <p:nvSpPr>
          <p:cNvPr id="12" name="TextBox 11">
            <a:extLst>
              <a:ext uri="{FF2B5EF4-FFF2-40B4-BE49-F238E27FC236}">
                <a16:creationId xmlns:a16="http://schemas.microsoft.com/office/drawing/2014/main" id="{C9CA22B6-D37A-44CD-BED9-109364FB5A88}"/>
              </a:ext>
            </a:extLst>
          </p:cNvPr>
          <p:cNvSpPr txBox="1"/>
          <p:nvPr/>
        </p:nvSpPr>
        <p:spPr>
          <a:xfrm>
            <a:off x="920544" y="1905926"/>
            <a:ext cx="11055146" cy="2862322"/>
          </a:xfrm>
          <a:prstGeom prst="rect">
            <a:avLst/>
          </a:prstGeom>
          <a:noFill/>
        </p:spPr>
        <p:txBody>
          <a:bodyPr wrap="square">
            <a:spAutoFit/>
          </a:bodyPr>
          <a:lstStyle/>
          <a:p>
            <a:pPr marL="342900" indent="-342900">
              <a:buAutoNum type="arabicPeriod" startAt="5"/>
            </a:pPr>
            <a:r>
              <a:rPr lang="en-US" b="0" i="0" dirty="0">
                <a:effectLst/>
                <a:latin typeface="Calibri" panose="020F0502020204030204" pitchFamily="34" charset="0"/>
                <a:cs typeface="Calibri" panose="020F0502020204030204" pitchFamily="34" charset="0"/>
              </a:rPr>
              <a:t>Distance of closes</a:t>
            </a:r>
            <a:r>
              <a:rPr lang="en-US" dirty="0">
                <a:latin typeface="Calibri" panose="020F0502020204030204" pitchFamily="34" charset="0"/>
                <a:cs typeface="Calibri" panose="020F0502020204030204" pitchFamily="34" charset="0"/>
              </a:rPr>
              <a:t>t points of separate classes around </a:t>
            </a:r>
          </a:p>
          <a:p>
            <a:r>
              <a:rPr lang="en-US" dirty="0">
                <a:latin typeface="Calibri" panose="020F0502020204030204" pitchFamily="34" charset="0"/>
                <a:cs typeface="Calibri" panose="020F0502020204030204" pitchFamily="34" charset="0"/>
              </a:rPr>
              <a:t>       individual hyperplane is calculated. This is called margin.</a:t>
            </a:r>
          </a:p>
          <a:p>
            <a:endParaRPr lang="en-US" b="0" i="0" dirty="0">
              <a:effectLst/>
              <a:latin typeface="Calibri" panose="020F0502020204030204" pitchFamily="34" charset="0"/>
              <a:cs typeface="Calibri" panose="020F0502020204030204" pitchFamily="34" charset="0"/>
            </a:endParaRPr>
          </a:p>
          <a:p>
            <a:endParaRPr lang="en-US" b="0" i="0" dirty="0">
              <a:effectLst/>
              <a:latin typeface="Calibri" panose="020F0502020204030204" pitchFamily="34" charset="0"/>
              <a:cs typeface="Calibri" panose="020F0502020204030204" pitchFamily="34" charset="0"/>
            </a:endParaRPr>
          </a:p>
          <a:p>
            <a:pPr marL="342900" indent="-342900">
              <a:buFont typeface="+mj-lt"/>
              <a:buAutoNum type="arabicPeriod"/>
            </a:pPr>
            <a:endParaRPr lang="en-US" b="0" i="0" dirty="0">
              <a:effectLst/>
              <a:latin typeface="Calibri" panose="020F0502020204030204" pitchFamily="34" charset="0"/>
              <a:cs typeface="Calibri" panose="020F0502020204030204" pitchFamily="34" charset="0"/>
            </a:endParaRPr>
          </a:p>
          <a:p>
            <a:pPr marL="342900" indent="-342900">
              <a:buFont typeface="+mj-lt"/>
              <a:buAutoNum type="arabicPeriod"/>
            </a:pPr>
            <a:endParaRPr lang="en-US" dirty="0">
              <a:latin typeface="Calibri" panose="020F0502020204030204" pitchFamily="34" charset="0"/>
              <a:cs typeface="Calibri" panose="020F0502020204030204" pitchFamily="34" charset="0"/>
            </a:endParaRPr>
          </a:p>
          <a:p>
            <a:pPr marL="342900" indent="-342900">
              <a:buFont typeface="+mj-lt"/>
              <a:buAutoNum type="arabicPeriod"/>
            </a:pPr>
            <a:endParaRPr lang="en-US" b="0" i="0" dirty="0">
              <a:effectLst/>
              <a:latin typeface="Calibri" panose="020F0502020204030204" pitchFamily="34" charset="0"/>
              <a:cs typeface="Calibri" panose="020F0502020204030204" pitchFamily="34" charset="0"/>
            </a:endParaRPr>
          </a:p>
          <a:p>
            <a:pPr marL="342900" indent="-342900">
              <a:buFont typeface="+mj-lt"/>
              <a:buAutoNum type="arabicPeriod"/>
            </a:pPr>
            <a:endParaRPr lang="en-US" b="0" i="0" dirty="0">
              <a:effectLst/>
              <a:latin typeface="Calibri" panose="020F0502020204030204" pitchFamily="34" charset="0"/>
              <a:cs typeface="Calibri" panose="020F0502020204030204" pitchFamily="34" charset="0"/>
            </a:endParaRPr>
          </a:p>
          <a:p>
            <a:pPr marL="342900" indent="-342900">
              <a:buFont typeface="+mj-lt"/>
              <a:buAutoNum type="arabicPeriod"/>
            </a:pPr>
            <a:endParaRPr lang="en-US" dirty="0">
              <a:latin typeface="Calibri" panose="020F0502020204030204" pitchFamily="34" charset="0"/>
              <a:cs typeface="Calibri" panose="020F0502020204030204" pitchFamily="34" charset="0"/>
            </a:endParaRPr>
          </a:p>
          <a:p>
            <a:pPr marL="342900" indent="-342900">
              <a:buFont typeface="+mj-lt"/>
              <a:buAutoNum type="arabicPeriod"/>
            </a:pPr>
            <a:endParaRPr lang="en-US" b="0" i="0" dirty="0">
              <a:effectLst/>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9DE08808-63BF-4E3F-A4E0-5F53B2FEBFD8}"/>
              </a:ext>
            </a:extLst>
          </p:cNvPr>
          <p:cNvPicPr>
            <a:picLocks noChangeAspect="1"/>
          </p:cNvPicPr>
          <p:nvPr/>
        </p:nvPicPr>
        <p:blipFill>
          <a:blip r:embed="rId3"/>
          <a:stretch>
            <a:fillRect/>
          </a:stretch>
        </p:blipFill>
        <p:spPr>
          <a:xfrm>
            <a:off x="7990014" y="4003065"/>
            <a:ext cx="4124325" cy="2663412"/>
          </a:xfrm>
          <a:prstGeom prst="rect">
            <a:avLst/>
          </a:prstGeom>
        </p:spPr>
      </p:pic>
      <p:pic>
        <p:nvPicPr>
          <p:cNvPr id="11" name="Picture 4" descr="SVM_3">
            <a:extLst>
              <a:ext uri="{FF2B5EF4-FFF2-40B4-BE49-F238E27FC236}">
                <a16:creationId xmlns:a16="http://schemas.microsoft.com/office/drawing/2014/main" id="{D8B77012-9729-43D9-BB2C-7B70FF728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0014" y="1583700"/>
            <a:ext cx="4124325" cy="21637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0E8F809-4A96-4E83-BCBB-2C5A4C449EBA}"/>
              </a:ext>
            </a:extLst>
          </p:cNvPr>
          <p:cNvSpPr txBox="1"/>
          <p:nvPr/>
        </p:nvSpPr>
        <p:spPr>
          <a:xfrm>
            <a:off x="920544" y="4078936"/>
            <a:ext cx="6105832" cy="1200329"/>
          </a:xfrm>
          <a:prstGeom prst="rect">
            <a:avLst/>
          </a:prstGeom>
          <a:noFill/>
        </p:spPr>
        <p:txBody>
          <a:bodyPr wrap="square">
            <a:spAutoFit/>
          </a:bodyPr>
          <a:lstStyle/>
          <a:p>
            <a:pPr marL="342900" indent="-342900">
              <a:buAutoNum type="arabicPeriod" startAt="6"/>
            </a:pPr>
            <a:r>
              <a:rPr lang="en-US" b="0" dirty="0">
                <a:effectLst/>
                <a:latin typeface="Calibri" panose="020F0502020204030204" pitchFamily="34" charset="0"/>
                <a:cs typeface="Calibri" panose="020F0502020204030204" pitchFamily="34" charset="0"/>
              </a:rPr>
              <a:t>Best hyper plane will have </a:t>
            </a:r>
            <a:r>
              <a:rPr lang="en-US" b="1" dirty="0">
                <a:effectLst/>
                <a:latin typeface="Calibri" panose="020F0502020204030204" pitchFamily="34" charset="0"/>
                <a:cs typeface="Calibri" panose="020F0502020204030204" pitchFamily="34" charset="0"/>
              </a:rPr>
              <a:t>maximum</a:t>
            </a:r>
            <a:r>
              <a:rPr lang="en-US" b="0" dirty="0">
                <a:effectLst/>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margin </a:t>
            </a:r>
            <a:r>
              <a:rPr lang="en-US" dirty="0">
                <a:latin typeface="Calibri" panose="020F0502020204030204" pitchFamily="34" charset="0"/>
                <a:cs typeface="Calibri" panose="020F0502020204030204" pitchFamily="34" charset="0"/>
              </a:rPr>
              <a:t>around</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nearest training data points</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This Plane is also called</a:t>
            </a:r>
            <a:r>
              <a:rPr lang="en-US" b="1" dirty="0">
                <a:latin typeface="Calibri" panose="020F0502020204030204" pitchFamily="34" charset="0"/>
                <a:cs typeface="Calibri" panose="020F0502020204030204" pitchFamily="34" charset="0"/>
              </a:rPr>
              <a:t> maximal margin classifier . </a:t>
            </a:r>
            <a:r>
              <a:rPr lang="en-US" dirty="0">
                <a:latin typeface="Calibri" panose="020F0502020204030204" pitchFamily="34" charset="0"/>
                <a:cs typeface="Calibri" panose="020F0502020204030204" pitchFamily="34" charset="0"/>
              </a:rPr>
              <a:t>It contains two lines called margin lines</a:t>
            </a:r>
            <a:r>
              <a:rPr lang="en-US" b="1" dirty="0">
                <a:latin typeface="Calibri" panose="020F0502020204030204" pitchFamily="34" charset="0"/>
                <a:cs typeface="Calibri" panose="020F0502020204030204" pitchFamily="34" charset="0"/>
              </a:rPr>
              <a:t>,</a:t>
            </a:r>
            <a:r>
              <a:rPr lang="en-IN" b="0" dirty="0">
                <a:effectLst/>
                <a:latin typeface="Calibri" panose="020F0502020204030204" pitchFamily="34" charset="0"/>
                <a:cs typeface="Calibri" panose="020F0502020204030204" pitchFamily="34" charset="0"/>
              </a:rPr>
              <a:t>  each on one and other side of that plane</a:t>
            </a:r>
            <a:r>
              <a:rPr lang="en-US" b="1" dirty="0">
                <a:latin typeface="Calibri" panose="020F0502020204030204" pitchFamily="34" charset="0"/>
                <a:cs typeface="Calibri" panose="020F0502020204030204" pitchFamily="34" charset="0"/>
              </a:rPr>
              <a:t>.</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5922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29803"/>
          </a:xfrm>
        </p:spPr>
        <p:txBody>
          <a:bodyPr/>
          <a:lstStyle/>
          <a:p>
            <a:r>
              <a:rPr lang="en-US" dirty="0"/>
              <a:t> How SVM Works</a:t>
            </a:r>
          </a:p>
        </p:txBody>
      </p:sp>
      <p:sp>
        <p:nvSpPr>
          <p:cNvPr id="12" name="TextBox 11">
            <a:extLst>
              <a:ext uri="{FF2B5EF4-FFF2-40B4-BE49-F238E27FC236}">
                <a16:creationId xmlns:a16="http://schemas.microsoft.com/office/drawing/2014/main" id="{C9CA22B6-D37A-44CD-BED9-109364FB5A88}"/>
              </a:ext>
            </a:extLst>
          </p:cNvPr>
          <p:cNvSpPr txBox="1"/>
          <p:nvPr/>
        </p:nvSpPr>
        <p:spPr>
          <a:xfrm>
            <a:off x="920544" y="1502688"/>
            <a:ext cx="11055146" cy="3416320"/>
          </a:xfrm>
          <a:prstGeom prst="rect">
            <a:avLst/>
          </a:prstGeom>
          <a:noFill/>
        </p:spPr>
        <p:txBody>
          <a:bodyPr wrap="square">
            <a:spAutoFit/>
          </a:bodyPr>
          <a:lstStyle/>
          <a:p>
            <a:endParaRPr lang="en-US" b="0" i="0" dirty="0">
              <a:solidFill>
                <a:schemeClr val="tx1"/>
              </a:solidFill>
              <a:effectLst/>
              <a:latin typeface="Calibri" panose="020F0502020204030204" pitchFamily="34" charset="0"/>
              <a:cs typeface="Calibri" panose="020F0502020204030204" pitchFamily="34" charset="0"/>
            </a:endParaRPr>
          </a:p>
          <a:p>
            <a:pPr marL="342900" indent="-342900">
              <a:buFont typeface="+mj-lt"/>
              <a:buAutoNum type="arabicPeriod"/>
            </a:pPr>
            <a:endParaRPr lang="en-US" b="0" i="0" dirty="0">
              <a:solidFill>
                <a:schemeClr val="tx1"/>
              </a:solidFill>
              <a:effectLst/>
              <a:latin typeface="Calibri" panose="020F0502020204030204" pitchFamily="34" charset="0"/>
              <a:cs typeface="Calibri" panose="020F0502020204030204" pitchFamily="34" charset="0"/>
            </a:endParaRPr>
          </a:p>
          <a:p>
            <a:pPr marL="342900" indent="-342900">
              <a:buFont typeface="+mj-lt"/>
              <a:buAutoNum type="arabicPeriod"/>
            </a:pPr>
            <a:endParaRPr lang="en-US" dirty="0">
              <a:solidFill>
                <a:schemeClr val="tx1"/>
              </a:solidFill>
              <a:latin typeface="Calibri" panose="020F0502020204030204" pitchFamily="34" charset="0"/>
              <a:cs typeface="Calibri" panose="020F0502020204030204" pitchFamily="34" charset="0"/>
            </a:endParaRPr>
          </a:p>
          <a:p>
            <a:pPr marL="342900" indent="-342900">
              <a:buFont typeface="+mj-lt"/>
              <a:buAutoNum type="arabicPeriod"/>
            </a:pPr>
            <a:endParaRPr lang="en-US" b="0" i="0" dirty="0">
              <a:solidFill>
                <a:schemeClr val="tx1"/>
              </a:solidFill>
              <a:effectLst/>
              <a:latin typeface="Calibri" panose="020F0502020204030204" pitchFamily="34" charset="0"/>
              <a:cs typeface="Calibri" panose="020F0502020204030204" pitchFamily="34" charset="0"/>
            </a:endParaRPr>
          </a:p>
          <a:p>
            <a:pPr marL="342900" indent="-342900">
              <a:buFont typeface="+mj-lt"/>
              <a:buAutoNum type="arabicPeriod"/>
            </a:pPr>
            <a:endParaRPr lang="en-US" dirty="0">
              <a:solidFill>
                <a:schemeClr val="tx1"/>
              </a:solidFill>
              <a:latin typeface="Calibri" panose="020F0502020204030204" pitchFamily="34" charset="0"/>
              <a:cs typeface="Calibri" panose="020F0502020204030204" pitchFamily="34" charset="0"/>
            </a:endParaRPr>
          </a:p>
          <a:p>
            <a:pPr marL="342900" indent="-342900">
              <a:buFont typeface="+mj-lt"/>
              <a:buAutoNum type="arabicPeriod"/>
            </a:pPr>
            <a:endParaRPr lang="en-US" b="0" i="0" dirty="0">
              <a:solidFill>
                <a:schemeClr val="tx1"/>
              </a:solidFill>
              <a:effectLst/>
              <a:latin typeface="Calibri" panose="020F0502020204030204" pitchFamily="34" charset="0"/>
              <a:cs typeface="Calibri" panose="020F0502020204030204" pitchFamily="34" charset="0"/>
            </a:endParaRPr>
          </a:p>
          <a:p>
            <a:pPr marL="342900" indent="-342900">
              <a:buFont typeface="+mj-lt"/>
              <a:buAutoNum type="arabicPeriod"/>
            </a:pPr>
            <a:endParaRPr lang="en-US" dirty="0">
              <a:solidFill>
                <a:schemeClr val="tx1"/>
              </a:solidFill>
              <a:latin typeface="Calibri" panose="020F0502020204030204" pitchFamily="34" charset="0"/>
              <a:cs typeface="Calibri" panose="020F0502020204030204" pitchFamily="34" charset="0"/>
            </a:endParaRPr>
          </a:p>
          <a:p>
            <a:pPr marL="342900" indent="-342900">
              <a:buFont typeface="+mj-lt"/>
              <a:buAutoNum type="arabicPeriod"/>
            </a:pPr>
            <a:endParaRPr lang="en-US" b="0" i="0" dirty="0">
              <a:solidFill>
                <a:schemeClr val="tx1"/>
              </a:solidFill>
              <a:effectLst/>
              <a:latin typeface="Calibri" panose="020F0502020204030204" pitchFamily="34" charset="0"/>
              <a:cs typeface="Calibri" panose="020F0502020204030204" pitchFamily="34" charset="0"/>
            </a:endParaRPr>
          </a:p>
          <a:p>
            <a:pPr marL="342900" indent="-342900">
              <a:buFont typeface="+mj-lt"/>
              <a:buAutoNum type="arabicPeriod"/>
            </a:pPr>
            <a:endParaRPr lang="en-US" dirty="0">
              <a:solidFill>
                <a:schemeClr val="tx1"/>
              </a:solidFill>
              <a:latin typeface="Calibri" panose="020F0502020204030204" pitchFamily="34" charset="0"/>
              <a:cs typeface="Calibri" panose="020F0502020204030204" pitchFamily="34" charset="0"/>
            </a:endParaRPr>
          </a:p>
          <a:p>
            <a:pPr marL="342900" indent="-342900">
              <a:buFont typeface="+mj-lt"/>
              <a:buAutoNum type="arabicPeriod"/>
            </a:pPr>
            <a:endParaRPr lang="en-US" b="0" i="0" dirty="0">
              <a:solidFill>
                <a:schemeClr val="tx1"/>
              </a:solidFill>
              <a:effectLst/>
              <a:latin typeface="Calibri" panose="020F0502020204030204" pitchFamily="34" charset="0"/>
              <a:cs typeface="Calibri" panose="020F0502020204030204" pitchFamily="34" charset="0"/>
            </a:endParaRPr>
          </a:p>
          <a:p>
            <a:pPr marL="342900" indent="-342900">
              <a:buFont typeface="+mj-lt"/>
              <a:buAutoNum type="arabicPeriod"/>
            </a:pPr>
            <a:endParaRPr lang="en-US" dirty="0">
              <a:solidFill>
                <a:schemeClr val="tx1"/>
              </a:solidFill>
              <a:latin typeface="Calibri" panose="020F0502020204030204" pitchFamily="34" charset="0"/>
              <a:cs typeface="Calibri" panose="020F0502020204030204" pitchFamily="34" charset="0"/>
            </a:endParaRPr>
          </a:p>
          <a:p>
            <a:pPr marL="342900" indent="-342900">
              <a:buFont typeface="+mj-lt"/>
              <a:buAutoNum type="arabicPeriod"/>
            </a:pPr>
            <a:endParaRPr lang="en-US" b="0" i="0" dirty="0">
              <a:solidFill>
                <a:schemeClr val="tx1"/>
              </a:solidFill>
              <a:effectLst/>
              <a:latin typeface="Calibri" panose="020F0502020204030204" pitchFamily="34" charset="0"/>
              <a:cs typeface="Calibri" panose="020F0502020204030204" pitchFamily="34" charset="0"/>
            </a:endParaRPr>
          </a:p>
        </p:txBody>
      </p:sp>
      <p:pic>
        <p:nvPicPr>
          <p:cNvPr id="2050" name="Picture 2" descr="Support Vector Machine — Formulation and Derivation | by Atul Agarwal |  Towards Data Science">
            <a:extLst>
              <a:ext uri="{FF2B5EF4-FFF2-40B4-BE49-F238E27FC236}">
                <a16:creationId xmlns:a16="http://schemas.microsoft.com/office/drawing/2014/main" id="{289A2FD8-9307-467B-A385-7837B62E6C8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559002" y="1859372"/>
            <a:ext cx="5715000"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97955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5745</TotalTime>
  <Words>2116</Words>
  <Application>Microsoft Office PowerPoint</Application>
  <PresentationFormat>Widescreen</PresentationFormat>
  <Paragraphs>294</Paragraphs>
  <Slides>24</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Calibri</vt:lpstr>
      <vt:lpstr>Cambria Math</vt:lpstr>
      <vt:lpstr>charter</vt:lpstr>
      <vt:lpstr>inherit</vt:lpstr>
      <vt:lpstr>MathJax_Math-italic</vt:lpstr>
      <vt:lpstr>Montserrat</vt:lpstr>
      <vt:lpstr>Trebuchet MS</vt:lpstr>
      <vt:lpstr>Wingdings</vt:lpstr>
      <vt:lpstr>Wingdings 3</vt:lpstr>
      <vt:lpstr>Facet</vt:lpstr>
      <vt:lpstr>SUPPORT VECTOR MACHINES</vt:lpstr>
      <vt:lpstr>Typical Data Science Cycle</vt:lpstr>
      <vt:lpstr>Machine Learning</vt:lpstr>
      <vt:lpstr> Introduction</vt:lpstr>
      <vt:lpstr> Introduction</vt:lpstr>
      <vt:lpstr> How SVM Works</vt:lpstr>
      <vt:lpstr> How SVM Works</vt:lpstr>
      <vt:lpstr> How SVM Works</vt:lpstr>
      <vt:lpstr> How SVM Works</vt:lpstr>
      <vt:lpstr> How SVM Works</vt:lpstr>
      <vt:lpstr> How SVM Works</vt:lpstr>
      <vt:lpstr> How SVM Works</vt:lpstr>
      <vt:lpstr>Soft margin SVM</vt:lpstr>
      <vt:lpstr>Soft margin SVM</vt:lpstr>
      <vt:lpstr>Kernels</vt:lpstr>
      <vt:lpstr>Kernels</vt:lpstr>
      <vt:lpstr>Kernels</vt:lpstr>
      <vt:lpstr>Kernels</vt:lpstr>
      <vt:lpstr> How SVM Works</vt:lpstr>
      <vt:lpstr> How SVM Works</vt:lpstr>
      <vt:lpstr> How SVM Works</vt:lpstr>
      <vt:lpstr>Demo</vt:lpstr>
      <vt:lpstr> Hyper parameter Tuning</vt:lpstr>
      <vt:lpstr>Performance Validation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dc:title>
  <dc:creator>Nishanthini M g m</dc:creator>
  <cp:lastModifiedBy>ankit gupta</cp:lastModifiedBy>
  <cp:revision>268</cp:revision>
  <dcterms:created xsi:type="dcterms:W3CDTF">2020-03-09T07:30:05Z</dcterms:created>
  <dcterms:modified xsi:type="dcterms:W3CDTF">2021-08-16T09:33:49Z</dcterms:modified>
</cp:coreProperties>
</file>